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1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9" r:id="rId4"/>
    <p:sldId id="258" r:id="rId5"/>
    <p:sldId id="268" r:id="rId6"/>
    <p:sldId id="270" r:id="rId7"/>
    <p:sldId id="259" r:id="rId8"/>
    <p:sldId id="261" r:id="rId9"/>
    <p:sldId id="262" r:id="rId10"/>
    <p:sldId id="260" r:id="rId11"/>
    <p:sldId id="263" r:id="rId12"/>
    <p:sldId id="288" r:id="rId13"/>
    <p:sldId id="265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67" r:id="rId31"/>
  </p:sldIdLst>
  <p:sldSz cx="18288000" cy="10287000"/>
  <p:notesSz cx="18288000" cy="10287000"/>
  <p:embeddedFontLst>
    <p:embeddedFont>
      <p:font typeface="Arial Black" panose="020B0A04020102020204" pitchFamily="34" charset="0"/>
      <p:regular r:id="rId33"/>
      <p:bold r:id="rId34"/>
    </p:embeddedFont>
    <p:embeddedFont>
      <p:font typeface="Fira Code" pitchFamily="1" charset="0"/>
      <p:regular r:id="rId35"/>
      <p:bold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/jT6VfVljzdd5LZcSbDrbjzjk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62" y="3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27E0A6F-5AA4-54CF-244A-D5A6F097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>
            <a:extLst>
              <a:ext uri="{FF2B5EF4-FFF2-40B4-BE49-F238E27FC236}">
                <a16:creationId xmlns:a16="http://schemas.microsoft.com/office/drawing/2014/main" id="{DABADDA6-2A6A-9D51-9AA9-5875ACB18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8:notes">
            <a:extLst>
              <a:ext uri="{FF2B5EF4-FFF2-40B4-BE49-F238E27FC236}">
                <a16:creationId xmlns:a16="http://schemas.microsoft.com/office/drawing/2014/main" id="{CFC8F715-C392-676B-E73E-41AAB2F6C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797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63374-2BA3-41B4-846D-EBB9B7F7F10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83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E7E06B37-A725-B2BC-1A77-9D75A95C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F94B081C-FB02-CDBD-9E09-4B09012A6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9763D482-0AD3-453A-F68F-6E11D9C6F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47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A3F7887-129B-ACFC-C321-3B673C52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2C67B1DD-7C3C-BC8F-C1D1-81DDA63A1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81592793-2CE3-B57F-2DEF-3FF7CF58C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61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505" y="1645443"/>
            <a:ext cx="16230599" cy="76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404" y="1755762"/>
            <a:ext cx="2981324" cy="29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6"/>
          <p:cNvSpPr/>
          <p:nvPr/>
        </p:nvSpPr>
        <p:spPr>
          <a:xfrm>
            <a:off x="11110053" y="8544032"/>
            <a:ext cx="7178040" cy="1039494"/>
          </a:xfrm>
          <a:custGeom>
            <a:avLst/>
            <a:gdLst/>
            <a:ahLst/>
            <a:cxnLst/>
            <a:rect l="l" t="t" r="r" b="b"/>
            <a:pathLst>
              <a:path w="7178040" h="1039495" extrusionOk="0">
                <a:moveTo>
                  <a:pt x="0" y="524994"/>
                </a:moveTo>
                <a:lnTo>
                  <a:pt x="0" y="514390"/>
                </a:lnTo>
                <a:lnTo>
                  <a:pt x="185179" y="0"/>
                </a:lnTo>
                <a:lnTo>
                  <a:pt x="7177946" y="0"/>
                </a:lnTo>
                <a:lnTo>
                  <a:pt x="7177946" y="1039383"/>
                </a:lnTo>
                <a:lnTo>
                  <a:pt x="185179" y="1039383"/>
                </a:lnTo>
                <a:lnTo>
                  <a:pt x="0" y="524994"/>
                </a:lnTo>
                <a:close/>
              </a:path>
            </a:pathLst>
          </a:custGeom>
          <a:solidFill>
            <a:srgbClr val="C74A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3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body" idx="1"/>
          </p:nvPr>
        </p:nvSpPr>
        <p:spPr>
          <a:xfrm>
            <a:off x="1875812" y="4976749"/>
            <a:ext cx="7457440" cy="275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" name="Google Shape;2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8"/>
          <p:cNvSpPr/>
          <p:nvPr/>
        </p:nvSpPr>
        <p:spPr>
          <a:xfrm>
            <a:off x="9124922" y="2197908"/>
            <a:ext cx="19050" cy="7235825"/>
          </a:xfrm>
          <a:custGeom>
            <a:avLst/>
            <a:gdLst/>
            <a:ahLst/>
            <a:cxnLst/>
            <a:rect l="l" t="t" r="r" b="b"/>
            <a:pathLst>
              <a:path w="19050" h="7235825" extrusionOk="0">
                <a:moveTo>
                  <a:pt x="19049" y="7235308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AB40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2303055" y="3581787"/>
            <a:ext cx="4590415" cy="586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77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35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body" idx="1"/>
          </p:nvPr>
        </p:nvSpPr>
        <p:spPr>
          <a:xfrm>
            <a:off x="1875812" y="4976749"/>
            <a:ext cx="7457440" cy="275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11925253" y="8838248"/>
            <a:ext cx="5184775" cy="38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50" dirty="0" err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Mini_Curso</a:t>
            </a:r>
            <a:r>
              <a:rPr lang="pt-BR" sz="235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 Introdução a programação</a:t>
            </a:r>
            <a:endParaRPr sz="2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4865800" y="4888950"/>
            <a:ext cx="85467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700" b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INFINITY SCHOOL</a:t>
            </a:r>
            <a:endParaRPr sz="6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5855433" y="5947273"/>
            <a:ext cx="6363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V I S U A L	A R T	C R E A T I V E	C E N T E 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1991" y="3835052"/>
            <a:ext cx="4133850" cy="413797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849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Importância da lógica</a:t>
            </a:r>
            <a:endParaRPr sz="6500"/>
          </a:p>
        </p:txBody>
      </p:sp>
      <p:sp>
        <p:nvSpPr>
          <p:cNvPr id="86" name="Google Shape;86;p6"/>
          <p:cNvSpPr txBox="1"/>
          <p:nvPr/>
        </p:nvSpPr>
        <p:spPr>
          <a:xfrm>
            <a:off x="1816687" y="2497892"/>
            <a:ext cx="9167400" cy="6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05104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a base sobre a qual todas as linguagens de programação são construídas. Ela envolve a aplicação de princípios de raciocínio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lógico para criar algoritmos que resolvem problemas específicos de maneira sistemática e estruturada.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Exemplo Prático de Problema Simples:</a:t>
            </a:r>
            <a:endParaRPr sz="2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415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Problema</a:t>
            </a: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: Fazer café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Passos: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a chaleira.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água na chaleira.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a chaleira no fogão para ferver a água.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a térmica.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Pegar 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o coador em cima da térmica.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Colocar o pó de café dentro do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Despejar a água dentro do coador.</a:t>
            </a:r>
            <a:endParaRPr dirty="0"/>
          </a:p>
          <a:p>
            <a:pPr marL="44323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5FFF5"/>
              </a:buClr>
              <a:buSzPts val="2000"/>
              <a:buFont typeface="Tahoma"/>
              <a:buAutoNum type="arabicPeriod"/>
            </a:pPr>
            <a:r>
              <a:rPr lang="pt-BR" sz="20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Esperar o café terminar de passar.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" name="Google Shape;8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224" y="2191223"/>
            <a:ext cx="7192950" cy="7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6177BB-AAD8-8CE3-6FB5-F3FB87EB6969}"/>
              </a:ext>
            </a:extLst>
          </p:cNvPr>
          <p:cNvSpPr txBox="1"/>
          <p:nvPr/>
        </p:nvSpPr>
        <p:spPr>
          <a:xfrm>
            <a:off x="11094720" y="8952959"/>
            <a:ext cx="9144000" cy="30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Abrir programa, </a:t>
            </a:r>
            <a:r>
              <a:rPr lang="pt-BR" sz="1400" dirty="0" err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passando_café_com_python</a:t>
            </a:r>
            <a:endParaRPr lang="pt-BR" sz="14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Tipos de Variáveis</a:t>
            </a:r>
            <a:endParaRPr sz="6500"/>
          </a:p>
        </p:txBody>
      </p:sp>
      <p:sp>
        <p:nvSpPr>
          <p:cNvPr id="135" name="Google Shape;135;p16"/>
          <p:cNvSpPr txBox="1"/>
          <p:nvPr/>
        </p:nvSpPr>
        <p:spPr>
          <a:xfrm>
            <a:off x="4359885" y="2547137"/>
            <a:ext cx="956818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9525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Os diferentes tipos de variáveis é essencial para a programação eficiente. Cada tipo de variável tem suas próprias características e usos específicos.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875812" y="7948249"/>
            <a:ext cx="6156325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Booleanos (bool)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valores lógicos, sendo ‘True’ ou ‘False’.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728356" y="8210598"/>
            <a:ext cx="635571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maior_de_idade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True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Boolean (bool)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8737881" y="3992824"/>
            <a:ext cx="469455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nome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C6867D"/>
                </a:solidFill>
                <a:latin typeface="Arial Black"/>
                <a:ea typeface="Arial Black"/>
                <a:cs typeface="Arial Black"/>
                <a:sym typeface="Arial Black"/>
              </a:rPr>
              <a:t>“Carlos” </a:t>
            </a:r>
            <a:r>
              <a:rPr lang="pt-BR" sz="2600">
                <a:solidFill>
                  <a:srgbClr val="53A74A"/>
                </a:solidFill>
                <a:latin typeface="Arial Black"/>
                <a:ea typeface="Arial Black"/>
                <a:cs typeface="Arial Black"/>
                <a:sym typeface="Arial Black"/>
              </a:rPr>
              <a:t>#String (str)</a:t>
            </a:r>
            <a:endParaRPr sz="2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875812" y="3554279"/>
            <a:ext cx="4724400" cy="12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Strings (str)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sequências de caracteres, usadas para armazenar texto.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8728356" y="5574944"/>
            <a:ext cx="384556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idade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30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Inteiro (int)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875812" y="5136400"/>
            <a:ext cx="4885690" cy="12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Inteiros (int)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números inteiros, positivos ou negativos, sem parte decimal.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8728356" y="6980868"/>
            <a:ext cx="773430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6C8FF"/>
                </a:solidFill>
                <a:latin typeface="Arial Black"/>
                <a:ea typeface="Arial Black"/>
                <a:cs typeface="Arial Black"/>
                <a:sym typeface="Arial Black"/>
              </a:rPr>
              <a:t>altura </a:t>
            </a:r>
            <a:r>
              <a:rPr lang="pt-BR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= </a:t>
            </a:r>
            <a:r>
              <a:rPr lang="pt-BR" sz="2600">
                <a:solidFill>
                  <a:srgbClr val="6FA66A"/>
                </a:solidFill>
                <a:latin typeface="Tahoma"/>
                <a:ea typeface="Tahoma"/>
                <a:cs typeface="Tahoma"/>
                <a:sym typeface="Tahoma"/>
              </a:rPr>
              <a:t>1.85	</a:t>
            </a:r>
            <a:r>
              <a:rPr lang="pt-BR" sz="2600">
                <a:solidFill>
                  <a:srgbClr val="53A74A"/>
                </a:solidFill>
                <a:latin typeface="Tahoma"/>
                <a:ea typeface="Tahoma"/>
                <a:cs typeface="Tahoma"/>
                <a:sym typeface="Tahoma"/>
              </a:rPr>
              <a:t># Ponto Flutuante ou decimal (float)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875812" y="6718520"/>
            <a:ext cx="6169660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Flutuantes (float)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Representam números que possuem parte decimal.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5AA3-C6EF-BCE1-C75A-8D10F8AE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771163-93E3-797C-9EC4-2E824E609F7B}"/>
              </a:ext>
            </a:extLst>
          </p:cNvPr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D87CA5A-BEA2-04E3-3D73-DB1960CC57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76E8814F-630A-70D1-8A78-53A33E9689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" y="419100"/>
            <a:ext cx="1675815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400" spc="120" dirty="0"/>
              <a:t>Comandos básicos do </a:t>
            </a:r>
            <a:r>
              <a:rPr lang="pt-BR" sz="5400" spc="120" dirty="0" err="1"/>
              <a:t>python</a:t>
            </a:r>
            <a:endParaRPr sz="5400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CEF0060-3C20-AB73-F4EE-FBE241AD200F}"/>
              </a:ext>
            </a:extLst>
          </p:cNvPr>
          <p:cNvSpPr txBox="1"/>
          <p:nvPr/>
        </p:nvSpPr>
        <p:spPr>
          <a:xfrm>
            <a:off x="6955076" y="4130319"/>
            <a:ext cx="40177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0" dirty="0">
                <a:solidFill>
                  <a:srgbClr val="66C8FF"/>
                </a:solidFill>
                <a:latin typeface="Arial Black"/>
                <a:cs typeface="Arial Black"/>
              </a:rPr>
              <a:t>print(</a:t>
            </a:r>
            <a:r>
              <a:rPr sz="2600" spc="-100" dirty="0">
                <a:solidFill>
                  <a:srgbClr val="FFBD58"/>
                </a:solidFill>
                <a:latin typeface="Arial Black"/>
                <a:cs typeface="Arial Black"/>
              </a:rPr>
              <a:t>“</a:t>
            </a:r>
            <a:r>
              <a:rPr lang="pt-BR" sz="2600" spc="-100" dirty="0">
                <a:solidFill>
                  <a:srgbClr val="FFBD58"/>
                </a:solidFill>
                <a:latin typeface="Arial Black"/>
                <a:cs typeface="Arial Black"/>
              </a:rPr>
              <a:t>nome</a:t>
            </a:r>
            <a:r>
              <a:rPr sz="2600" spc="-100" dirty="0">
                <a:solidFill>
                  <a:srgbClr val="FFBD58"/>
                </a:solidFill>
                <a:latin typeface="Arial Black"/>
                <a:cs typeface="Arial Black"/>
              </a:rPr>
              <a:t>”</a:t>
            </a:r>
            <a:r>
              <a:rPr sz="2600" spc="-100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sz="2600" dirty="0">
              <a:latin typeface="Arial Black"/>
              <a:cs typeface="Arial Black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DCA5684-9FE4-F8F5-2666-F12CB228C2A2}"/>
              </a:ext>
            </a:extLst>
          </p:cNvPr>
          <p:cNvSpPr txBox="1"/>
          <p:nvPr/>
        </p:nvSpPr>
        <p:spPr>
          <a:xfrm>
            <a:off x="6954033" y="5488209"/>
            <a:ext cx="335661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14" dirty="0">
                <a:solidFill>
                  <a:srgbClr val="66C8FF"/>
                </a:solidFill>
                <a:latin typeface="Arial Black"/>
                <a:cs typeface="Arial Black"/>
              </a:rPr>
              <a:t>input(</a:t>
            </a:r>
            <a:r>
              <a:rPr sz="2600" spc="-114" dirty="0">
                <a:solidFill>
                  <a:srgbClr val="FFBD58"/>
                </a:solidFill>
                <a:latin typeface="Arial Black"/>
                <a:cs typeface="Arial Black"/>
              </a:rPr>
              <a:t>“digite</a:t>
            </a:r>
            <a:r>
              <a:rPr sz="2600" spc="-140" dirty="0">
                <a:solidFill>
                  <a:srgbClr val="FFBD58"/>
                </a:solidFill>
                <a:latin typeface="Arial Black"/>
                <a:cs typeface="Arial Black"/>
              </a:rPr>
              <a:t> </a:t>
            </a:r>
            <a:r>
              <a:rPr sz="2600" spc="-110" dirty="0" err="1">
                <a:solidFill>
                  <a:srgbClr val="FFBD58"/>
                </a:solidFill>
                <a:latin typeface="Arial Black"/>
                <a:cs typeface="Arial Black"/>
              </a:rPr>
              <a:t>aqui</a:t>
            </a:r>
            <a:r>
              <a:rPr sz="2600" spc="-110" dirty="0">
                <a:solidFill>
                  <a:srgbClr val="FFBD58"/>
                </a:solidFill>
                <a:latin typeface="Arial Black"/>
                <a:cs typeface="Arial Black"/>
              </a:rPr>
              <a:t>:</a:t>
            </a:r>
            <a:r>
              <a:rPr lang="pt-BR" sz="2600" spc="-135" dirty="0">
                <a:solidFill>
                  <a:srgbClr val="FFBD58"/>
                </a:solidFill>
                <a:latin typeface="Arial Black"/>
                <a:cs typeface="Arial Black"/>
              </a:rPr>
              <a:t> </a:t>
            </a:r>
            <a:r>
              <a:rPr sz="2600" spc="-25" dirty="0">
                <a:solidFill>
                  <a:srgbClr val="FFBD58"/>
                </a:solidFill>
                <a:latin typeface="Arial Black"/>
                <a:cs typeface="Arial Black"/>
              </a:rPr>
              <a:t>”</a:t>
            </a:r>
            <a:r>
              <a:rPr sz="2600" spc="-25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sz="2600" dirty="0">
              <a:latin typeface="Arial Black"/>
              <a:cs typeface="Arial Black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FAA848-E338-C710-3F93-675DDD35ED70}"/>
              </a:ext>
            </a:extLst>
          </p:cNvPr>
          <p:cNvSpPr txBox="1"/>
          <p:nvPr/>
        </p:nvSpPr>
        <p:spPr>
          <a:xfrm>
            <a:off x="6954033" y="6758885"/>
            <a:ext cx="9144000" cy="48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2600" spc="-160" dirty="0" err="1">
                <a:solidFill>
                  <a:srgbClr val="66C8FF"/>
                </a:solidFill>
                <a:latin typeface="Arial Black"/>
                <a:cs typeface="Arial Black"/>
              </a:rPr>
              <a:t>type</a:t>
            </a:r>
            <a:r>
              <a:rPr lang="pt-BR" sz="2600" spc="-160" dirty="0">
                <a:solidFill>
                  <a:srgbClr val="66C8FF"/>
                </a:solidFill>
                <a:latin typeface="Arial Black"/>
                <a:cs typeface="Arial Black"/>
              </a:rPr>
              <a:t>(</a:t>
            </a:r>
            <a:r>
              <a:rPr lang="pt-BR" sz="2600" spc="-160" dirty="0">
                <a:solidFill>
                  <a:srgbClr val="FFBD58"/>
                </a:solidFill>
                <a:latin typeface="Arial Black"/>
                <a:cs typeface="Arial Black"/>
              </a:rPr>
              <a:t>10</a:t>
            </a:r>
            <a:r>
              <a:rPr lang="pt-BR" sz="2600" spc="-160" dirty="0">
                <a:solidFill>
                  <a:srgbClr val="66C8FF"/>
                </a:solidFill>
                <a:latin typeface="Arial Black"/>
                <a:cs typeface="Arial Black"/>
              </a:rPr>
              <a:t>)</a:t>
            </a:r>
            <a:endParaRPr lang="pt-BR" sz="2600" spc="-20" dirty="0">
              <a:solidFill>
                <a:srgbClr val="53A74A"/>
              </a:solidFill>
              <a:latin typeface="Arial Black"/>
              <a:cs typeface="Arial Black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0406E5-BCFA-0D08-46AE-3737AAECFDE2}"/>
              </a:ext>
            </a:extLst>
          </p:cNvPr>
          <p:cNvSpPr txBox="1"/>
          <p:nvPr/>
        </p:nvSpPr>
        <p:spPr>
          <a:xfrm>
            <a:off x="6781800" y="3771900"/>
            <a:ext cx="10290130" cy="45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#Mostra para o usuário a informação.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6D670E-8E81-72BF-3130-28BDDA82F684}"/>
              </a:ext>
            </a:extLst>
          </p:cNvPr>
          <p:cNvSpPr txBox="1"/>
          <p:nvPr/>
        </p:nvSpPr>
        <p:spPr>
          <a:xfrm>
            <a:off x="6781800" y="5126496"/>
            <a:ext cx="10290130" cy="45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41985">
              <a:lnSpc>
                <a:spcPts val="3080"/>
              </a:lnSpc>
              <a:spcBef>
                <a:spcPts val="3385"/>
              </a:spcBef>
            </a:pPr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#Solicita ao usuário alguma informação.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BF11E5-8FA2-BDC1-7361-584367DE5A35}"/>
              </a:ext>
            </a:extLst>
          </p:cNvPr>
          <p:cNvSpPr txBox="1"/>
          <p:nvPr/>
        </p:nvSpPr>
        <p:spPr>
          <a:xfrm>
            <a:off x="6781800" y="6426510"/>
            <a:ext cx="1029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spc="-20" dirty="0">
                <a:solidFill>
                  <a:srgbClr val="53A74A"/>
                </a:solidFill>
                <a:latin typeface="Arial Black"/>
                <a:cs typeface="Arial Black"/>
              </a:rPr>
              <a:t>#Retorna o tipo de dado inserido. 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6F972F-BF3F-32FA-9C20-108BA8249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0"/>
            <a:ext cx="6288024" cy="62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7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4219944" y="3568911"/>
            <a:ext cx="9848112" cy="2632186"/>
          </a:xfrm>
          <a:custGeom>
            <a:avLst/>
            <a:gdLst/>
            <a:ahLst/>
            <a:cxnLst/>
            <a:rect l="l" t="t" r="r" b="b"/>
            <a:pathLst>
              <a:path w="10448925" h="5915025" extrusionOk="0">
                <a:moveTo>
                  <a:pt x="0" y="5915018"/>
                </a:moveTo>
                <a:lnTo>
                  <a:pt x="0" y="0"/>
                </a:lnTo>
                <a:lnTo>
                  <a:pt x="10448923" y="0"/>
                </a:lnTo>
              </a:path>
            </a:pathLst>
          </a:custGeom>
          <a:noFill/>
          <a:ln w="76175" cap="flat" cmpd="sng">
            <a:solidFill>
              <a:srgbClr val="C74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5265692" y="3889150"/>
            <a:ext cx="8037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ATIVIDADE PRÁTICA</a:t>
            </a:r>
            <a:endParaRPr sz="6500"/>
          </a:p>
        </p:txBody>
      </p:sp>
      <p:sp>
        <p:nvSpPr>
          <p:cNvPr id="158" name="Google Shape;158;p23"/>
          <p:cNvSpPr txBox="1"/>
          <p:nvPr/>
        </p:nvSpPr>
        <p:spPr>
          <a:xfrm>
            <a:off x="5044347" y="5156377"/>
            <a:ext cx="82284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Objetivo</a:t>
            </a:r>
            <a:r>
              <a:rPr lang="pt-BR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: Criar um programa que permita ao usuário digitar um nome, idade e altura. E, após isso os dados sejam exibidos.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2700" marR="989964" lvl="0" indent="0" algn="l" rtl="0">
              <a:lnSpc>
                <a:spcPct val="115599"/>
              </a:lnSpc>
              <a:spcBef>
                <a:spcPts val="2115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6" y="6654803"/>
            <a:ext cx="3543299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43421" y="0"/>
            <a:ext cx="2944577" cy="393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5600" y="3466592"/>
            <a:ext cx="6820408" cy="682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Conceitos básicos: IA</a:t>
            </a:r>
            <a:endParaRPr sz="6500"/>
          </a:p>
        </p:txBody>
      </p:sp>
      <p:sp>
        <p:nvSpPr>
          <p:cNvPr id="70" name="Google Shape;70;p6"/>
          <p:cNvSpPr txBox="1"/>
          <p:nvPr/>
        </p:nvSpPr>
        <p:spPr>
          <a:xfrm>
            <a:off x="2438400" y="3522972"/>
            <a:ext cx="3886200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O que é?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2743200" y="4312022"/>
            <a:ext cx="5638800" cy="26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lang="pt-BR" sz="24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 conjunto de tecnologias que permitem aos computadores executar uma variedade de funções avançadas, incluindo a capacidade de ver, entender e traduzir idiomas falados e escritos, analisar dados, fazer recomendações e muito mais.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10417856" y="4383650"/>
            <a:ext cx="5482473" cy="197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3556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Indicação de filmes e séries.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Indicação de músicas.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Chats automatizados (chatbots).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Tradução instantânea.</a:t>
            </a:r>
            <a:endParaRPr/>
          </a:p>
          <a:p>
            <a:pPr marL="355600" lvl="0" indent="-342900" algn="just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Assistentes virtuais.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10417856" y="3522972"/>
            <a:ext cx="4288743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Uso no dia a dia: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558" y="6127406"/>
            <a:ext cx="4288743" cy="428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533400" y="952500"/>
            <a:ext cx="15087600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849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Você já utilizou IA hoje?</a:t>
            </a:r>
            <a:endParaRPr sz="6500"/>
          </a:p>
        </p:txBody>
      </p:sp>
      <p:sp>
        <p:nvSpPr>
          <p:cNvPr id="60" name="Google Shape;60;p3"/>
          <p:cNvSpPr txBox="1"/>
          <p:nvPr/>
        </p:nvSpPr>
        <p:spPr>
          <a:xfrm>
            <a:off x="13944681" y="3771900"/>
            <a:ext cx="2848588" cy="47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YOUTUBE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FACEBOOK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OLX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LIVRE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WHATSAPP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NETFLIX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AMAZON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SPOTIFY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EMAIL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GOOGLE MAPS</a:t>
            </a:r>
            <a:endParaRPr/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WAZE</a:t>
            </a:r>
            <a:endParaRPr/>
          </a:p>
          <a:p>
            <a:pPr marL="3556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1676400" y="2857500"/>
            <a:ext cx="11324612" cy="655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Assistentes virtuais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Permitem ligar para amigos, ver a previsão do tempo, acionar e desligar luzes, entre outras funções.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Redes sociais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Personalizam a experiência do usuário.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Serviços de streaming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Escolhem sugestões de filmes e séries com base nos gostos do usuário.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E-mail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Filtram spam, categorizam mensagens e sugerem respostas automáticas.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Serviços de atendimento ao cliente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Utilizam chatbots para responder a consultas comuns.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Recursos humanos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Coletam e analisam dados para identificar perfis relevantes para determinadas vagas.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Recomendações personalizadas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Sugestões de séries na Netflix e playlists no Spotify. </a:t>
            </a:r>
            <a:endParaRPr/>
          </a:p>
          <a:p>
            <a:pPr marL="0" lvl="0" indent="-139700" algn="l" rtl="0"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Aplicativos de rotas</a:t>
            </a:r>
            <a:r>
              <a:rPr lang="pt-BR"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 Preveem o tempo de chegada ao destino e sugerem rotas mais eficientes. 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3200400" y="4610100"/>
            <a:ext cx="82416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02235" lvl="0" indent="0" algn="l" rtl="0">
              <a:lnSpc>
                <a:spcPct val="1165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8FAFF"/>
                </a:solidFill>
                <a:highlight>
                  <a:srgbClr val="292A2D"/>
                </a:highlight>
                <a:latin typeface="Tahoma"/>
                <a:ea typeface="Tahoma"/>
                <a:cs typeface="Tahoma"/>
                <a:sym typeface="Tahoma"/>
              </a:rPr>
              <a:t>É uma instrução ou pergunta que você dá a um modelo de IA para gerar uma resposta. É como uma “descrição” que orienta o que você quer que a IA faça ou responda. Por exemplo, se você pedir para "explicar o que é um prompt", isso já é um prompt!</a:t>
            </a:r>
            <a:endParaRPr sz="3500">
              <a:solidFill>
                <a:srgbClr val="F5FFF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Prompt</a:t>
            </a:r>
            <a:endParaRPr sz="6500" dirty="0"/>
          </a:p>
        </p:txBody>
      </p:sp>
      <p:sp>
        <p:nvSpPr>
          <p:cNvPr id="83" name="Google Shape;83;p2"/>
          <p:cNvSpPr txBox="1"/>
          <p:nvPr/>
        </p:nvSpPr>
        <p:spPr>
          <a:xfrm>
            <a:off x="2895600" y="3891847"/>
            <a:ext cx="30684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que é um prompt?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DBA089-66DD-A8FA-050A-24BDBD12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822" y="3937777"/>
            <a:ext cx="4276740" cy="4276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-2297842" y="805830"/>
            <a:ext cx="186972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300"/>
              <a:t>Fundamentos de um bom prompt</a:t>
            </a:r>
            <a:endParaRPr sz="5600"/>
          </a:p>
        </p:txBody>
      </p:sp>
      <p:sp>
        <p:nvSpPr>
          <p:cNvPr id="92" name="Google Shape;92;p4"/>
          <p:cNvSpPr txBox="1"/>
          <p:nvPr/>
        </p:nvSpPr>
        <p:spPr>
          <a:xfrm>
            <a:off x="5638800" y="3369975"/>
            <a:ext cx="74712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Clareza - Precisão - Eficiência: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187725" y="6499414"/>
            <a:ext cx="56388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Use frases diretas e específicas.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Evite ambiguidade de termos.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Seja o mais específico possível.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10587550" y="4314834"/>
            <a:ext cx="34581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Exemplos: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0491725" y="4747250"/>
            <a:ext cx="7471200" cy="4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❌  Ruim: "Me fale sobre IA."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✅ Bom: "Explique o conceito de inteligência artificial generativa e dê exemplos de aplicações."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Contextualização: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Dê detalhes para guiar a IA na resposta.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Informe o propósito e o público-alvo.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❌  Ruim: "Crie um texto sobre redes sociais."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✅  Bom: "Crie um artigo de 500 palavras sobre o impacto das redes sociais no comportamento dos jovens, com dados estatísticos."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350325" y="5042213"/>
            <a:ext cx="607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 essencial porque guia a IA na direção certa! Ele define o que você quer e como quer a resposta.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246850" y="4314825"/>
            <a:ext cx="85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Por que um prompt é essencial?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128600" y="7847725"/>
            <a:ext cx="85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Clareza: Ajuda a IA a entender exatamente o que você precisa.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Precisão: Garante respostas mais relevantes e úteis.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Eficiência: Economizar tempo, evitando respostas fora de contexto.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-381000" y="964215"/>
            <a:ext cx="16535400" cy="101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Como funciona uma IA?</a:t>
            </a:r>
            <a:endParaRPr sz="6500"/>
          </a:p>
        </p:txBody>
      </p:sp>
      <p:sp>
        <p:nvSpPr>
          <p:cNvPr id="106" name="Google Shape;106;p7"/>
          <p:cNvSpPr txBox="1"/>
          <p:nvPr/>
        </p:nvSpPr>
        <p:spPr>
          <a:xfrm>
            <a:off x="2741676" y="3956334"/>
            <a:ext cx="1865376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DADOS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4767072" y="3956335"/>
            <a:ext cx="2008632" cy="5895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6986016" y="3956333"/>
            <a:ext cx="4501898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PROCESSAMENTO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1582400" y="3956334"/>
            <a:ext cx="2008632" cy="5895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13751051" y="3924330"/>
            <a:ext cx="2999545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RESULTADO </a:t>
            </a:r>
            <a:endParaRPr sz="36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450" y="5091032"/>
            <a:ext cx="4201650" cy="42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 txBox="1"/>
          <p:nvPr/>
        </p:nvSpPr>
        <p:spPr>
          <a:xfrm>
            <a:off x="4607052" y="6897064"/>
            <a:ext cx="1865376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INPUT 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11851389" y="6897064"/>
            <a:ext cx="2999545" cy="5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OUTPUT 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963959" y="9322785"/>
            <a:ext cx="200863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rede neural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4555061" y="520912"/>
            <a:ext cx="9145482" cy="8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F5FFF5"/>
                </a:solidFill>
                <a:latin typeface="Trebuchet MS" panose="020B0603020202020204" pitchFamily="34" charset="0"/>
                <a:ea typeface="Tahoma"/>
                <a:cs typeface="Tahoma"/>
                <a:sym typeface="Tahoma"/>
              </a:rPr>
              <a:t>Técnicas avançadas de prompt</a:t>
            </a:r>
            <a:endParaRPr sz="4800" b="1" dirty="0">
              <a:latin typeface="Trebuchet MS" panose="020B0603020202020204" pitchFamily="34" charset="0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499812" y="1910250"/>
            <a:ext cx="5638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Roleplay e personalização: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1288800" y="2610625"/>
            <a:ext cx="85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●"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Faça a IA assumir um papel específico.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1409699" y="3345975"/>
            <a:ext cx="6290725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"Você é um especialista em marketing digital. Como você recomendaria lançar um novo produto no Instagram?"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812" y="5223538"/>
            <a:ext cx="6424824" cy="38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9876125" y="1767125"/>
            <a:ext cx="8037600" cy="7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Iteração e Refinamento: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Se a resposta não for satisfatória, refine o prompt.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 "Explique blockchain de forma simples."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2"Explique blockchain como se eu tivesse 10 anos." 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 "Explique blockchain com um exemplo do dia a dia."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Uso de Exemplos: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Dê referências para a IA seguir um modelo.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"Crie uma mensagem de boas vindas no estilo Pedro Álvares Cabral".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Restrições e Parâmetros: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Controle o tamanho da resposta e o tom da escrita.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Exemplo:* 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"Responda em no máximo 100 palavras, de forma descontraída."</a:t>
            </a: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1828800" y="0"/>
            <a:ext cx="16459445" cy="163830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541667" y="351121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O que vamos ver hoje?</a:t>
            </a:r>
            <a:endParaRPr sz="4800" dirty="0"/>
          </a:p>
        </p:txBody>
      </p:sp>
      <p:sp>
        <p:nvSpPr>
          <p:cNvPr id="2" name="Google Shape;69;p3">
            <a:extLst>
              <a:ext uri="{FF2B5EF4-FFF2-40B4-BE49-F238E27FC236}">
                <a16:creationId xmlns:a16="http://schemas.microsoft.com/office/drawing/2014/main" id="{F14FEE4B-CBB9-1149-384C-1B57FA703458}"/>
              </a:ext>
            </a:extLst>
          </p:cNvPr>
          <p:cNvSpPr txBox="1"/>
          <p:nvPr/>
        </p:nvSpPr>
        <p:spPr>
          <a:xfrm>
            <a:off x="1981200" y="2947016"/>
            <a:ext cx="10134600" cy="61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de trabalho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Como está o mercado de trabalho para programadores?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Quais são as principais áreas de atuação.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As principais linguagens de programação.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Introdução a programação e lógica de programação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Porque a lógica de programação é importante para um programador.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Tipos básicos de dados no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python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Comandos básicos no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python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Exercício 1: Criando um sistema simples de cadastro. (Nome, Idade e 	altura).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Introdução as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IA’s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O que são.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Como fazer um prompt.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Personalização e refinamento de prompt.</a:t>
            </a: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Atividade 2: Criando uma imagem com IA.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5CCBAC-16F0-CA42-FBB4-7A31C8B1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160" y="3438144"/>
            <a:ext cx="4955452" cy="49554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-335280" y="779672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Vamos testar algumas </a:t>
            </a:r>
            <a:r>
              <a:rPr lang="pt-BR" sz="6500" dirty="0" err="1"/>
              <a:t>IA’s</a:t>
            </a:r>
            <a:r>
              <a:rPr lang="pt-BR" sz="6500" dirty="0"/>
              <a:t>?</a:t>
            </a:r>
            <a:endParaRPr sz="6500" dirty="0"/>
          </a:p>
        </p:txBody>
      </p:sp>
      <p:sp>
        <p:nvSpPr>
          <p:cNvPr id="132" name="Google Shape;132;p8"/>
          <p:cNvSpPr txBox="1"/>
          <p:nvPr/>
        </p:nvSpPr>
        <p:spPr>
          <a:xfrm>
            <a:off x="1951504" y="6004190"/>
            <a:ext cx="6156325" cy="116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ChefGPT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Cria receitas de cozinha através de ingredientes pré-definidos.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956457" y="2489558"/>
            <a:ext cx="4724400" cy="81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ChatGPT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Assistente virtual</a:t>
            </a:r>
            <a:endParaRPr dirty="0"/>
          </a:p>
        </p:txBody>
      </p:sp>
      <p:sp>
        <p:nvSpPr>
          <p:cNvPr id="134" name="Google Shape;134;p8"/>
          <p:cNvSpPr txBox="1"/>
          <p:nvPr/>
        </p:nvSpPr>
        <p:spPr>
          <a:xfrm>
            <a:off x="1956457" y="3648635"/>
            <a:ext cx="4885690" cy="81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Google tradutor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l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Tradução instantânea de texto e voz.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1956457" y="4807712"/>
            <a:ext cx="6169660" cy="8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Leonardo IA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Criação de imagens.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951503" y="7544759"/>
            <a:ext cx="6156325" cy="85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POE IA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Centraliza diversas IA’s em um único site.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801" y="2079596"/>
            <a:ext cx="5048694" cy="757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/>
        </p:nvSpPr>
        <p:spPr>
          <a:xfrm>
            <a:off x="14735788" y="2324100"/>
            <a:ext cx="3191509" cy="624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Prompt: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5080" lvl="0" indent="0" algn="just" rtl="0">
              <a:lnSpc>
                <a:spcPct val="115599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Uma espaçonave futurista voando no espaço profundo, passando perto de um buraco negro colossal. O buraco negro deve ser gigantesco, com um disco de acreção brilhante em tons de laranja, vermelho e amarelo, e efeitos visuais de distorção gravitacional ao redor. A espaçonave deve ter um design moderno, com luzes azuis e detalhes metálicos, destacando-se contra o fundo escuro do espaço estrelado. O cenário deve transmitir a vastidão e o mistério do universo, com estrelas e nebulosas ao fundo.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1951500" y="8706200"/>
            <a:ext cx="851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</a:rPr>
              <a:t>Deepseek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Assistente virtual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912D057-FEDE-22EA-897E-E456E8D3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>
            <a:extLst>
              <a:ext uri="{FF2B5EF4-FFF2-40B4-BE49-F238E27FC236}">
                <a16:creationId xmlns:a16="http://schemas.microsoft.com/office/drawing/2014/main" id="{38EE6D13-1430-CF55-6DEE-F9421E7EF1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>
            <a:extLst>
              <a:ext uri="{FF2B5EF4-FFF2-40B4-BE49-F238E27FC236}">
                <a16:creationId xmlns:a16="http://schemas.microsoft.com/office/drawing/2014/main" id="{2C155670-6A7B-CE4D-CE79-5C8FF2FFC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952" y="889400"/>
            <a:ext cx="12393744" cy="101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06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dirty="0"/>
              <a:t>Agora é com você!</a:t>
            </a:r>
            <a:endParaRPr sz="6500" dirty="0"/>
          </a:p>
        </p:txBody>
      </p:sp>
      <p:sp>
        <p:nvSpPr>
          <p:cNvPr id="139" name="Google Shape;139;p8">
            <a:extLst>
              <a:ext uri="{FF2B5EF4-FFF2-40B4-BE49-F238E27FC236}">
                <a16:creationId xmlns:a16="http://schemas.microsoft.com/office/drawing/2014/main" id="{586157C3-5B3B-99B6-2DA1-99F6D9D0DC4F}"/>
              </a:ext>
            </a:extLst>
          </p:cNvPr>
          <p:cNvSpPr txBox="1"/>
          <p:nvPr/>
        </p:nvSpPr>
        <p:spPr>
          <a:xfrm>
            <a:off x="2183148" y="3000344"/>
            <a:ext cx="12393744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</a:rPr>
              <a:t>Desafio:</a:t>
            </a:r>
            <a:endParaRPr sz="2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</a:rPr>
              <a:t>Criar a imagem de um celular, sem especificar para a IA que você quer um celular.</a:t>
            </a:r>
          </a:p>
        </p:txBody>
      </p:sp>
      <p:sp>
        <p:nvSpPr>
          <p:cNvPr id="2" name="Google Shape;139;p8">
            <a:extLst>
              <a:ext uri="{FF2B5EF4-FFF2-40B4-BE49-F238E27FC236}">
                <a16:creationId xmlns:a16="http://schemas.microsoft.com/office/drawing/2014/main" id="{4CD7AB1D-A541-8018-3FD6-97519DB03B55}"/>
              </a:ext>
            </a:extLst>
          </p:cNvPr>
          <p:cNvSpPr txBox="1"/>
          <p:nvPr/>
        </p:nvSpPr>
        <p:spPr>
          <a:xfrm>
            <a:off x="2183148" y="4323176"/>
            <a:ext cx="1239374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lt1"/>
                </a:solidFill>
              </a:rPr>
              <a:t>Seja criativo em seu prompt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Seja específico nos detalhes.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sp>
        <p:nvSpPr>
          <p:cNvPr id="3" name="Google Shape;139;p8">
            <a:extLst>
              <a:ext uri="{FF2B5EF4-FFF2-40B4-BE49-F238E27FC236}">
                <a16:creationId xmlns:a16="http://schemas.microsoft.com/office/drawing/2014/main" id="{885565E1-0B4B-275F-80FD-5236ADBA6E4D}"/>
              </a:ext>
            </a:extLst>
          </p:cNvPr>
          <p:cNvSpPr txBox="1"/>
          <p:nvPr/>
        </p:nvSpPr>
        <p:spPr>
          <a:xfrm>
            <a:off x="2183148" y="5488011"/>
            <a:ext cx="1239374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BR" sz="2200" b="1" dirty="0">
                <a:solidFill>
                  <a:schemeClr val="bg1"/>
                </a:solidFill>
              </a:rPr>
              <a:t>NÃO PODE UTILIZAR OUTRA IA PARA GERAR O PROMPT.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sp>
        <p:nvSpPr>
          <p:cNvPr id="5" name="Google Shape;139;p8">
            <a:extLst>
              <a:ext uri="{FF2B5EF4-FFF2-40B4-BE49-F238E27FC236}">
                <a16:creationId xmlns:a16="http://schemas.microsoft.com/office/drawing/2014/main" id="{6F2D3575-F11F-394A-CC34-EBAB5454BA2F}"/>
              </a:ext>
            </a:extLst>
          </p:cNvPr>
          <p:cNvSpPr txBox="1"/>
          <p:nvPr/>
        </p:nvSpPr>
        <p:spPr>
          <a:xfrm>
            <a:off x="2183148" y="6318977"/>
            <a:ext cx="12393744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BR" sz="2000" b="1" dirty="0" err="1">
                <a:solidFill>
                  <a:schemeClr val="lt1"/>
                </a:solidFill>
              </a:rPr>
              <a:t>IA’s</a:t>
            </a:r>
            <a:r>
              <a:rPr lang="pt-BR" sz="2000" b="1" dirty="0">
                <a:solidFill>
                  <a:schemeClr val="lt1"/>
                </a:solidFill>
              </a:rPr>
              <a:t> para se utilizar: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Copilot</a:t>
            </a:r>
            <a:r>
              <a:rPr lang="pt-BR" sz="2200" b="1" dirty="0">
                <a:solidFill>
                  <a:schemeClr val="bg1"/>
                </a:solidFill>
              </a:rPr>
              <a:t> (Microsoft </a:t>
            </a:r>
            <a:r>
              <a:rPr lang="pt-BR" sz="2200" b="1" dirty="0" err="1">
                <a:solidFill>
                  <a:schemeClr val="bg1"/>
                </a:solidFill>
              </a:rPr>
              <a:t>Copilot</a:t>
            </a:r>
            <a:r>
              <a:rPr lang="pt-BR" sz="2200" b="1" dirty="0">
                <a:solidFill>
                  <a:schemeClr val="bg1"/>
                </a:solidFill>
              </a:rPr>
              <a:t>) ou </a:t>
            </a:r>
            <a:r>
              <a:rPr lang="pt-BR" sz="2200" b="1" dirty="0" err="1">
                <a:solidFill>
                  <a:schemeClr val="bg1"/>
                </a:solidFill>
              </a:rPr>
              <a:t>ImageFX</a:t>
            </a:r>
            <a:r>
              <a:rPr lang="pt-BR" sz="2200" b="1" dirty="0">
                <a:solidFill>
                  <a:schemeClr val="bg1"/>
                </a:solidFill>
              </a:rPr>
              <a:t> (Google </a:t>
            </a:r>
            <a:r>
              <a:rPr lang="pt-BR" sz="2200" b="1" dirty="0" err="1">
                <a:solidFill>
                  <a:schemeClr val="bg1"/>
                </a:solidFill>
              </a:rPr>
              <a:t>labs</a:t>
            </a:r>
            <a:r>
              <a:rPr lang="pt-BR" sz="2200" b="1" dirty="0">
                <a:solidFill>
                  <a:schemeClr val="bg1"/>
                </a:solidFill>
              </a:rPr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l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2BB042-184D-BBD6-F921-92AA19DF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483" y="2669241"/>
            <a:ext cx="5096256" cy="5096256"/>
          </a:xfrm>
          <a:prstGeom prst="rect">
            <a:avLst/>
          </a:prstGeom>
        </p:spPr>
      </p:pic>
      <p:sp>
        <p:nvSpPr>
          <p:cNvPr id="8" name="Google Shape;139;p8">
            <a:extLst>
              <a:ext uri="{FF2B5EF4-FFF2-40B4-BE49-F238E27FC236}">
                <a16:creationId xmlns:a16="http://schemas.microsoft.com/office/drawing/2014/main" id="{11359611-94F5-DA6E-457D-7B655C1173A1}"/>
              </a:ext>
            </a:extLst>
          </p:cNvPr>
          <p:cNvSpPr txBox="1"/>
          <p:nvPr/>
        </p:nvSpPr>
        <p:spPr>
          <a:xfrm>
            <a:off x="15832092" y="7757727"/>
            <a:ext cx="144064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lt1"/>
                </a:solidFill>
              </a:rPr>
              <a:t>ImageFX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4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36BA-5BFF-BEAB-A4B3-C1250E7F2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A1096D-09B3-843B-2A6F-82046B90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55" y="3372944"/>
            <a:ext cx="6819304" cy="681930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2E6D6B2-0EE2-15A1-EAB4-6A56E9579BF7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A9750F9-2E7E-F4B0-0E38-B572A5375D4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BB28D809-0F2F-3D58-AB4E-ED9BD22A9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104031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Funções com </a:t>
            </a:r>
            <a:r>
              <a:rPr lang="pt-BR" sz="5000" spc="120" dirty="0" err="1"/>
              <a:t>python</a:t>
            </a:r>
            <a:endParaRPr sz="5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5F7EBB-31B7-5DEC-7D8E-EE7D9608F59A}"/>
              </a:ext>
            </a:extLst>
          </p:cNvPr>
          <p:cNvSpPr txBox="1"/>
          <p:nvPr/>
        </p:nvSpPr>
        <p:spPr>
          <a:xfrm>
            <a:off x="6471781" y="4533900"/>
            <a:ext cx="50292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00" b="0" i="1" dirty="0">
                <a:solidFill>
                  <a:srgbClr val="53A74A"/>
                </a:solidFill>
                <a:effectLst/>
                <a:latin typeface="Fira Code" pitchFamily="1" charset="0"/>
              </a:rPr>
              <a:t>#Definindo a função</a:t>
            </a:r>
            <a:endParaRPr lang="pt-BR" sz="2600" b="0" dirty="0">
              <a:solidFill>
                <a:srgbClr val="53A74A"/>
              </a:solidFill>
              <a:effectLst/>
              <a:latin typeface="Fira Code" pitchFamily="1" charset="0"/>
            </a:endParaRPr>
          </a:p>
          <a:p>
            <a:r>
              <a:rPr lang="pt-BR" sz="2600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soma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5CB2FF"/>
                </a:solidFill>
                <a:effectLst/>
                <a:latin typeface="Fira Code" pitchFamily="1" charset="0"/>
              </a:rPr>
              <a:t>x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,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>
                <a:solidFill>
                  <a:srgbClr val="5CB2FF"/>
                </a:solidFill>
                <a:effectLst/>
                <a:latin typeface="Fira Code" pitchFamily="1" charset="0"/>
              </a:rPr>
              <a:t>y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):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x </a:t>
            </a:r>
            <a:r>
              <a:rPr lang="pt-BR" sz="2600" b="0" dirty="0">
                <a:solidFill>
                  <a:srgbClr val="FF8484"/>
                </a:solidFill>
                <a:effectLst/>
                <a:latin typeface="Fira Code" pitchFamily="1" charset="0"/>
              </a:rPr>
              <a:t>+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 y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b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</a:br>
            <a:r>
              <a:rPr lang="pt-BR" sz="2600" b="0" i="1" dirty="0">
                <a:solidFill>
                  <a:srgbClr val="53A74A"/>
                </a:solidFill>
                <a:effectLst/>
                <a:latin typeface="Fira Code" pitchFamily="1" charset="0"/>
              </a:rPr>
              <a:t>#Chamando a função</a:t>
            </a:r>
            <a:endParaRPr lang="pt-BR" sz="2600" b="0" dirty="0">
              <a:solidFill>
                <a:srgbClr val="53A74A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soma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5CB2FF"/>
                </a:solidFill>
                <a:effectLst/>
                <a:latin typeface="Fira Code" pitchFamily="1" charset="0"/>
              </a:rPr>
              <a:t>22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,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>
                <a:solidFill>
                  <a:srgbClr val="5CB2FF"/>
                </a:solidFill>
                <a:effectLst/>
                <a:latin typeface="Fira Code" pitchFamily="1" charset="0"/>
              </a:rPr>
              <a:t>8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A03219-6949-1574-30E9-938DF8E81404}"/>
              </a:ext>
            </a:extLst>
          </p:cNvPr>
          <p:cNvSpPr txBox="1"/>
          <p:nvPr/>
        </p:nvSpPr>
        <p:spPr>
          <a:xfrm>
            <a:off x="6477000" y="740567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53A74A"/>
                </a:solidFill>
                <a:latin typeface="Fira Code" pitchFamily="1" charset="0"/>
              </a:rPr>
              <a:t>#Resultado no terminal == 30</a:t>
            </a:r>
            <a:endParaRPr lang="pt-BR" sz="1800" b="0" dirty="0">
              <a:solidFill>
                <a:srgbClr val="53A74A"/>
              </a:solidFill>
              <a:effectLst/>
              <a:latin typeface="Fira Code" pitchFamily="1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9ABD68C1-48A7-CA0F-A966-6864677A9399}"/>
              </a:ext>
            </a:extLst>
          </p:cNvPr>
          <p:cNvSpPr txBox="1">
            <a:spLocks/>
          </p:cNvSpPr>
          <p:nvPr/>
        </p:nvSpPr>
        <p:spPr>
          <a:xfrm>
            <a:off x="-3967619" y="3348103"/>
            <a:ext cx="208788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5996305">
              <a:spcBef>
                <a:spcPts val="100"/>
              </a:spcBef>
            </a:pPr>
            <a:r>
              <a:rPr lang="pt-BR" sz="3400" spc="120" dirty="0"/>
              <a:t>Funções no </a:t>
            </a:r>
            <a:r>
              <a:rPr lang="pt-BR" sz="3400" spc="120" dirty="0" err="1"/>
              <a:t>python</a:t>
            </a:r>
            <a:r>
              <a:rPr lang="pt-BR" sz="3400" spc="120" dirty="0"/>
              <a:t> com parâmetro definido</a:t>
            </a:r>
            <a:endParaRPr lang="pt-BR" sz="3400" dirty="0"/>
          </a:p>
        </p:txBody>
      </p:sp>
    </p:spTree>
    <p:extLst>
      <p:ext uri="{BB962C8B-B14F-4D97-AF65-F5344CB8AC3E}">
        <p14:creationId xmlns:p14="http://schemas.microsoft.com/office/powerpoint/2010/main" val="55647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EC98-3F55-3567-150A-20D8CA90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006744-B487-B510-1A71-5A2C40D1AEC5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8EB510E-9516-39A1-4941-EF0310E35C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70FC019-40D2-33FF-10F6-5F70AD8E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104031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Funções com </a:t>
            </a:r>
            <a:r>
              <a:rPr lang="pt-BR" sz="5000" spc="120" dirty="0" err="1"/>
              <a:t>python</a:t>
            </a:r>
            <a:endParaRPr sz="5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5514EC-9CB9-842F-1F67-4D76FDE0A2EF}"/>
              </a:ext>
            </a:extLst>
          </p:cNvPr>
          <p:cNvSpPr txBox="1"/>
          <p:nvPr/>
        </p:nvSpPr>
        <p:spPr>
          <a:xfrm>
            <a:off x="1888735" y="4247624"/>
            <a:ext cx="181736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00" b="0" i="1" dirty="0">
                <a:solidFill>
                  <a:srgbClr val="53A74A"/>
                </a:solidFill>
                <a:effectLst/>
                <a:latin typeface="Fira Code" pitchFamily="1" charset="0"/>
              </a:rPr>
              <a:t>#Definindo a função</a:t>
            </a:r>
            <a:endParaRPr lang="pt-BR" sz="2600" b="0" dirty="0">
              <a:solidFill>
                <a:srgbClr val="53A74A"/>
              </a:solidFill>
              <a:effectLst/>
              <a:latin typeface="Fira Code" pitchFamily="1" charset="0"/>
            </a:endParaRPr>
          </a:p>
          <a:p>
            <a:r>
              <a:rPr lang="pt-BR" sz="2600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multiplicação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():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numero1 </a:t>
            </a:r>
            <a:r>
              <a:rPr lang="pt-BR" sz="2600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sz="2600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um número: 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numero2 </a:t>
            </a:r>
            <a:r>
              <a:rPr lang="pt-BR" sz="2600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sz="2600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múltiplo: 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sz="2600" b="0" dirty="0" err="1">
                <a:solidFill>
                  <a:srgbClr val="CF8DFB"/>
                </a:solidFill>
                <a:effectLst/>
                <a:latin typeface="Fira Code" pitchFamily="1" charset="0"/>
              </a:rPr>
              <a:t>return</a:t>
            </a:r>
            <a: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numero1 </a:t>
            </a:r>
            <a:r>
              <a:rPr lang="pt-BR" sz="2600" b="0" dirty="0">
                <a:solidFill>
                  <a:srgbClr val="FF8484"/>
                </a:solidFill>
                <a:effectLst/>
                <a:latin typeface="Fira Code" pitchFamily="1" charset="0"/>
              </a:rPr>
              <a:t>*</a:t>
            </a:r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 numero2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br>
              <a:rPr lang="pt-BR" sz="2600" b="0" dirty="0">
                <a:solidFill>
                  <a:srgbClr val="A4B1CD"/>
                </a:solidFill>
                <a:effectLst/>
                <a:latin typeface="Fira Code" pitchFamily="1" charset="0"/>
              </a:rPr>
            </a:br>
            <a:r>
              <a:rPr lang="pt-BR" sz="2600" b="0" i="1" dirty="0">
                <a:solidFill>
                  <a:srgbClr val="53A74A"/>
                </a:solidFill>
                <a:effectLst/>
                <a:latin typeface="Fira Code" pitchFamily="1" charset="0"/>
              </a:rPr>
              <a:t>#Chamando a função</a:t>
            </a:r>
            <a:endParaRPr lang="pt-BR" sz="2600" b="0" dirty="0">
              <a:solidFill>
                <a:srgbClr val="53A74A"/>
              </a:solidFill>
              <a:effectLst/>
              <a:latin typeface="Fira Code" pitchFamily="1" charset="0"/>
            </a:endParaRPr>
          </a:p>
          <a:p>
            <a:r>
              <a:rPr lang="pt-BR" sz="2600" b="0" dirty="0">
                <a:solidFill>
                  <a:srgbClr val="FFCC5C"/>
                </a:solidFill>
                <a:effectLst/>
                <a:latin typeface="Fira Code" pitchFamily="1" charset="0"/>
              </a:rPr>
              <a:t>multiplicação</a:t>
            </a:r>
            <a:r>
              <a:rPr lang="pt-BR" sz="2600" b="0" dirty="0">
                <a:solidFill>
                  <a:srgbClr val="5CECC6"/>
                </a:solidFill>
                <a:effectLst/>
                <a:latin typeface="Fira Code" pitchFamily="1" charset="0"/>
              </a:rPr>
              <a:t>()</a:t>
            </a:r>
            <a:endParaRPr lang="pt-BR" sz="2600" b="0" dirty="0">
              <a:solidFill>
                <a:srgbClr val="A4B1CD"/>
              </a:solidFill>
              <a:effectLst/>
              <a:latin typeface="Fira Code" pitchFamily="1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851ED8-9181-FBA6-AA8B-856A5C8F77CC}"/>
              </a:ext>
            </a:extLst>
          </p:cNvPr>
          <p:cNvSpPr txBox="1"/>
          <p:nvPr/>
        </p:nvSpPr>
        <p:spPr>
          <a:xfrm>
            <a:off x="1888734" y="7916338"/>
            <a:ext cx="1274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53A74A"/>
                </a:solidFill>
                <a:latin typeface="Fira Code" pitchFamily="1" charset="0"/>
              </a:rPr>
              <a:t>#Resultado no terminal será a multiplicação de dois números inseridos pelo usuário</a:t>
            </a:r>
            <a:endParaRPr lang="pt-BR" sz="1800" b="0" dirty="0">
              <a:solidFill>
                <a:srgbClr val="53A74A"/>
              </a:solidFill>
              <a:effectLst/>
              <a:latin typeface="Fira Code" pitchFamily="1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179DB6E-57A3-5166-4D61-39C212E9D9FE}"/>
              </a:ext>
            </a:extLst>
          </p:cNvPr>
          <p:cNvSpPr txBox="1">
            <a:spLocks/>
          </p:cNvSpPr>
          <p:nvPr/>
        </p:nvSpPr>
        <p:spPr>
          <a:xfrm>
            <a:off x="-3967619" y="3348103"/>
            <a:ext cx="208788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5996305">
              <a:spcBef>
                <a:spcPts val="100"/>
              </a:spcBef>
            </a:pPr>
            <a:r>
              <a:rPr lang="pt-BR" sz="3400" spc="120" dirty="0"/>
              <a:t>Funções no </a:t>
            </a:r>
            <a:r>
              <a:rPr lang="pt-BR" sz="3400" spc="120" dirty="0" err="1"/>
              <a:t>python</a:t>
            </a:r>
            <a:r>
              <a:rPr lang="pt-BR" sz="3400" spc="120" dirty="0"/>
              <a:t> com parâmetro não definido</a:t>
            </a:r>
            <a:endParaRPr lang="pt-BR" sz="3400" dirty="0"/>
          </a:p>
        </p:txBody>
      </p:sp>
    </p:spTree>
    <p:extLst>
      <p:ext uri="{BB962C8B-B14F-4D97-AF65-F5344CB8AC3E}">
        <p14:creationId xmlns:p14="http://schemas.microsoft.com/office/powerpoint/2010/main" val="1202623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CD5CF-1EC4-10DD-1EEA-4328319B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DF026A-7744-E7CF-EE77-709E2E39ECED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1125C95-737A-7A17-02B1-7B4CEBD9EF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8850FC9-646E-E6EA-085E-07D818994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104031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O que são frameworks?</a:t>
            </a:r>
            <a:endParaRPr sz="5000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8952698-8EBB-F688-D232-8380114ECF1E}"/>
              </a:ext>
            </a:extLst>
          </p:cNvPr>
          <p:cNvSpPr txBox="1">
            <a:spLocks/>
          </p:cNvSpPr>
          <p:nvPr/>
        </p:nvSpPr>
        <p:spPr>
          <a:xfrm>
            <a:off x="-3962400" y="3429884"/>
            <a:ext cx="2087880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5996305">
              <a:spcBef>
                <a:spcPts val="100"/>
              </a:spcBef>
            </a:pPr>
            <a:r>
              <a:rPr lang="pt-BR" sz="2600" b="0" i="0" dirty="0">
                <a:effectLst/>
                <a:latin typeface="Trebuchet MS" panose="020B0603020202020204" pitchFamily="34" charset="0"/>
              </a:rPr>
              <a:t>Frameworks Python são coleções de módulos e pacotes que ajudam a criar aplicações Python. Eles são uma estrutura pré-definida de códigos que simplificam o processo de desenvolvimento. </a:t>
            </a:r>
            <a:endParaRPr lang="pt-BR" sz="2600" dirty="0">
              <a:latin typeface="Trebuchet MS" panose="020B0603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A084E3-162F-75FE-EE4F-20347AE0EB94}"/>
              </a:ext>
            </a:extLst>
          </p:cNvPr>
          <p:cNvSpPr txBox="1"/>
          <p:nvPr/>
        </p:nvSpPr>
        <p:spPr>
          <a:xfrm>
            <a:off x="1888735" y="4457700"/>
            <a:ext cx="1112311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multiplicação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():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numero1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primeiro número a ser multiplicado: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numero2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segundo número a ser multiplicado: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b="0" dirty="0" err="1">
                <a:solidFill>
                  <a:srgbClr val="CF8DFB"/>
                </a:solidFill>
                <a:effectLst/>
                <a:latin typeface="Fira Code" pitchFamily="1" charset="0"/>
              </a:rPr>
              <a:t>return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numero1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*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numero2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b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</a:br>
            <a:r>
              <a:rPr lang="pt-BR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divisão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():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numero1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um número para ser dividido: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numero2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divisor do número: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b="0" dirty="0" err="1">
                <a:solidFill>
                  <a:srgbClr val="CF8DFB"/>
                </a:solidFill>
                <a:effectLst/>
                <a:latin typeface="Fira Code" pitchFamily="1" charset="0"/>
              </a:rPr>
              <a:t>return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numero1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/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numero2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b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</a:br>
            <a:r>
              <a:rPr lang="pt-BR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soma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():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numero1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um número: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numero2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número a ser somado: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b="0" dirty="0" err="1">
                <a:solidFill>
                  <a:srgbClr val="CF8DFB"/>
                </a:solidFill>
                <a:effectLst/>
                <a:latin typeface="Fira Code" pitchFamily="1" charset="0"/>
              </a:rPr>
              <a:t>return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numero1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+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numero2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b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</a:br>
            <a:r>
              <a:rPr lang="pt-BR" b="0" dirty="0" err="1">
                <a:solidFill>
                  <a:srgbClr val="FF8484"/>
                </a:solidFill>
                <a:effectLst/>
                <a:latin typeface="Fira Code" pitchFamily="1" charset="0"/>
              </a:rPr>
              <a:t>def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subtração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():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numero1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um número: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numero2 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=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 err="1">
                <a:solidFill>
                  <a:srgbClr val="A4B1CD"/>
                </a:solidFill>
                <a:effectLst/>
                <a:latin typeface="Fira Code" pitchFamily="1" charset="0"/>
              </a:rPr>
              <a:t>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input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("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Digite o número a ser </a:t>
            </a:r>
            <a:r>
              <a:rPr lang="pt-BR" b="0" dirty="0" err="1">
                <a:solidFill>
                  <a:srgbClr val="C5F467"/>
                </a:solidFill>
                <a:effectLst/>
                <a:latin typeface="Fira Code" pitchFamily="1" charset="0"/>
              </a:rPr>
              <a:t>subtraido</a:t>
            </a:r>
            <a:r>
              <a:rPr lang="pt-BR" b="0" dirty="0">
                <a:solidFill>
                  <a:srgbClr val="C5F467"/>
                </a:solidFill>
                <a:effectLst/>
                <a:latin typeface="Fira Code" pitchFamily="1" charset="0"/>
              </a:rPr>
              <a:t>: 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"))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  <a:p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    </a:t>
            </a:r>
            <a:r>
              <a:rPr lang="pt-BR" b="0" dirty="0" err="1">
                <a:solidFill>
                  <a:srgbClr val="CF8DFB"/>
                </a:solidFill>
                <a:effectLst/>
                <a:latin typeface="Fira Code" pitchFamily="1" charset="0"/>
              </a:rPr>
              <a:t>return</a:t>
            </a:r>
            <a:r>
              <a:rPr lang="pt-BR" b="0" dirty="0">
                <a:solidFill>
                  <a:srgbClr val="A4B1CD"/>
                </a:solidFill>
                <a:effectLst/>
                <a:latin typeface="Fira Code" pitchFamily="1" charset="0"/>
              </a:rPr>
              <a:t> 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print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(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numero1</a:t>
            </a:r>
            <a:r>
              <a:rPr lang="pt-BR" b="0" dirty="0">
                <a:solidFill>
                  <a:srgbClr val="FF8484"/>
                </a:solidFill>
                <a:effectLst/>
                <a:latin typeface="Fira Code" pitchFamily="1" charset="0"/>
              </a:rPr>
              <a:t>-</a:t>
            </a:r>
            <a:r>
              <a:rPr lang="pt-BR" b="0" dirty="0">
                <a:solidFill>
                  <a:srgbClr val="FFCC5C"/>
                </a:solidFill>
                <a:effectLst/>
                <a:latin typeface="Fira Code" pitchFamily="1" charset="0"/>
              </a:rPr>
              <a:t>numero2</a:t>
            </a:r>
            <a:r>
              <a:rPr lang="pt-BR" b="0" dirty="0">
                <a:solidFill>
                  <a:srgbClr val="5CECC6"/>
                </a:solidFill>
                <a:effectLst/>
                <a:latin typeface="Fira Code" pitchFamily="1" charset="0"/>
              </a:rPr>
              <a:t>)</a:t>
            </a:r>
            <a:endParaRPr lang="pt-BR" b="0" dirty="0">
              <a:solidFill>
                <a:srgbClr val="A4B1CD"/>
              </a:solidFill>
              <a:effectLst/>
              <a:latin typeface="Fira Code" pitchFamily="1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D7B748D-C81A-CE14-F0DC-049EB52C7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680691"/>
            <a:ext cx="4918611" cy="49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EEE-9F18-306C-7E6D-0B9AE53A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E798D6-6CF0-0054-59FC-2AF4797F6A76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0F42987-1A0A-EF6B-59B9-8E64DE724D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8F19D40-337C-3DD6-A325-CB505B05F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8735" y="95250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Frameworks</a:t>
            </a:r>
            <a:endParaRPr sz="5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18FB0B-EFCD-4B5D-5CC8-C01A6E59595E}"/>
              </a:ext>
            </a:extLst>
          </p:cNvPr>
          <p:cNvSpPr txBox="1"/>
          <p:nvPr/>
        </p:nvSpPr>
        <p:spPr>
          <a:xfrm>
            <a:off x="1981200" y="3518749"/>
            <a:ext cx="111252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Flet</a:t>
            </a:r>
            <a:endParaRPr lang="pt-BR" sz="2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Permite criar aplicativos para web, desktop e mobile sem experiência prévia em 	desenvolvimento front-end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endParaRPr lang="pt-BR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Django</a:t>
            </a:r>
          </a:p>
          <a:p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Framework altamente utilizado para aplicações web em larga escala.</a:t>
            </a:r>
          </a:p>
          <a:p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  <a:endParaRPr lang="pt-BR" sz="2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sz="2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Microframework</a:t>
            </a: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desenvolvimento de pequenas aplicações web.</a:t>
            </a:r>
          </a:p>
          <a:p>
            <a:pPr lvl="1"/>
            <a:endParaRPr lang="pt-BR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</a:t>
            </a:r>
          </a:p>
          <a:p>
            <a:pPr lvl="3"/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Utilizado para manipulação de dados.</a:t>
            </a:r>
          </a:p>
          <a:p>
            <a:pPr lvl="3"/>
            <a:endParaRPr lang="pt-BR" sz="2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Matplotlib</a:t>
            </a:r>
            <a:endParaRPr lang="pt-BR" sz="2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/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Utilizado para apresentações gráficas.</a:t>
            </a:r>
            <a:endParaRPr lang="pt-BR" sz="2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E58BAE-85C6-8054-7BF2-35D943F4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305300"/>
            <a:ext cx="4304704" cy="43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9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4CC-63C6-777F-868E-A5BEEDD39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EFB1EC-1CDC-E2E0-4EF4-FEA6F9F8B97F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873CDF8-BDD6-4473-BF92-E4B681EBD9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760B4AB3-A2E6-F2B3-BFED-C11281D4D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841" y="102870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Framework: </a:t>
            </a:r>
            <a:r>
              <a:rPr lang="pt-BR" sz="5000" spc="120" dirty="0" err="1"/>
              <a:t>Flet</a:t>
            </a:r>
            <a:endParaRPr sz="5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3C2F2E-B5A7-965A-AB58-14042917484B}"/>
              </a:ext>
            </a:extLst>
          </p:cNvPr>
          <p:cNvSpPr txBox="1"/>
          <p:nvPr/>
        </p:nvSpPr>
        <p:spPr>
          <a:xfrm>
            <a:off x="1981200" y="4305300"/>
            <a:ext cx="13944600" cy="32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Permite criar aplicativos multiplataforma em tempo real.</a:t>
            </a: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Suporta múltiplas plataformas.</a:t>
            </a: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Ideal para quem quer lançar aplicativos para dispositivos móveis.</a:t>
            </a: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Promissor para desenvolvedores que querem usar Python para todo o processo, do front-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-end.</a:t>
            </a: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Garante que os aplicativos tenham uma aparência elegante e polida.</a:t>
            </a:r>
          </a:p>
        </p:txBody>
      </p:sp>
    </p:spTree>
    <p:extLst>
      <p:ext uri="{BB962C8B-B14F-4D97-AF65-F5344CB8AC3E}">
        <p14:creationId xmlns:p14="http://schemas.microsoft.com/office/powerpoint/2010/main" val="392971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62299-5C25-990B-2188-5361561F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E3B67D7-F898-F777-8C71-74EAB56B8E9D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10DC016-AB66-368D-E342-3F150E8464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8F504F5-37E0-7926-E71E-609B2653E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841" y="1028700"/>
            <a:ext cx="1675815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Instalando o </a:t>
            </a:r>
            <a:r>
              <a:rPr lang="pt-BR" sz="5000" spc="120" dirty="0" err="1"/>
              <a:t>Flet</a:t>
            </a:r>
            <a:endParaRPr sz="5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7C71FE-20CF-A6E0-F231-6568F9B9C61A}"/>
              </a:ext>
            </a:extLst>
          </p:cNvPr>
          <p:cNvSpPr txBox="1"/>
          <p:nvPr/>
        </p:nvSpPr>
        <p:spPr>
          <a:xfrm>
            <a:off x="1981200" y="4305300"/>
            <a:ext cx="13944600" cy="259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Criar um novo arquivo.</a:t>
            </a:r>
          </a:p>
          <a:p>
            <a:pPr marL="457200" indent="-4572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Abrir o terminar</a:t>
            </a:r>
          </a:p>
          <a:p>
            <a:pPr marL="457200" indent="-4572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Digitar o comando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</a:t>
            </a: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</a:t>
            </a: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flet</a:t>
            </a: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e apertar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enter</a:t>
            </a: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</a:pPr>
            <a:endParaRPr lang="pt-BR" sz="2200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F8A0ED0-EA3B-394B-0C02-617FCCE4D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493" y="3577233"/>
            <a:ext cx="5219104" cy="52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8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D1E7B-3C39-510A-69CF-D9BCE1B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9C5ABF-7715-735C-C0CD-0E43A444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143" y="3595439"/>
            <a:ext cx="6691561" cy="66915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77D8FF-86AF-D352-C4AE-4C4AA16B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740" y="3595439"/>
            <a:ext cx="6691561" cy="66915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B219D51-3EFD-7154-9DCC-1EE27AA69D27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AE3E49B-0562-91D7-3796-8D66EFEA7C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04C5335-5471-55BF-C992-94F1C991B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80241" y="1027448"/>
            <a:ext cx="185928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Criando a Calculadora com </a:t>
            </a:r>
            <a:r>
              <a:rPr lang="pt-BR" sz="5000" spc="120" dirty="0" err="1"/>
              <a:t>Flet</a:t>
            </a:r>
            <a:r>
              <a:rPr lang="pt-BR" sz="5000" spc="120" dirty="0"/>
              <a:t> e GPT</a:t>
            </a:r>
            <a:endParaRPr sz="5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E44F96-42EC-5154-93C2-02E2D6D1735D}"/>
              </a:ext>
            </a:extLst>
          </p:cNvPr>
          <p:cNvSpPr txBox="1"/>
          <p:nvPr/>
        </p:nvSpPr>
        <p:spPr>
          <a:xfrm>
            <a:off x="1981200" y="4305300"/>
            <a:ext cx="13944600" cy="190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de calculadora e expectativa de resultado.</a:t>
            </a:r>
          </a:p>
          <a:p>
            <a:pPr marL="342900" indent="-3429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Personalização do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</a:t>
            </a:r>
            <a:r>
              <a:rPr lang="pt-BR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inserção do primeiro prompt.</a:t>
            </a:r>
          </a:p>
          <a:p>
            <a:pPr marL="342900" indent="-3429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Polimento do código para obter o resultado esperado.</a:t>
            </a:r>
          </a:p>
        </p:txBody>
      </p:sp>
    </p:spTree>
    <p:extLst>
      <p:ext uri="{BB962C8B-B14F-4D97-AF65-F5344CB8AC3E}">
        <p14:creationId xmlns:p14="http://schemas.microsoft.com/office/powerpoint/2010/main" val="212562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06F7E-B809-55CF-3889-C4278004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8EC2C91-70CE-528B-C9E4-14C35550F3EE}"/>
              </a:ext>
            </a:extLst>
          </p:cNvPr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910A2B7-D986-374A-10B5-A2FFD2064E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0597" y="8796337"/>
            <a:ext cx="923924" cy="9239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B70892C6-8E2B-07BF-DE87-9917ECF72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80241" y="1027448"/>
            <a:ext cx="1859280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6305">
              <a:lnSpc>
                <a:spcPct val="100000"/>
              </a:lnSpc>
              <a:spcBef>
                <a:spcPts val="100"/>
              </a:spcBef>
            </a:pPr>
            <a:r>
              <a:rPr lang="pt-BR" sz="5000" spc="120" dirty="0"/>
              <a:t>Introdução a análise de dados</a:t>
            </a:r>
            <a:endParaRPr sz="5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C57EAB-E2D0-AE29-2EBF-1002BC50E7A2}"/>
              </a:ext>
            </a:extLst>
          </p:cNvPr>
          <p:cNvSpPr txBox="1"/>
          <p:nvPr/>
        </p:nvSpPr>
        <p:spPr>
          <a:xfrm>
            <a:off x="1981200" y="4305300"/>
            <a:ext cx="13889277" cy="167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de dados é um processo que envolve a coleta, organização e interpretação de informações para tomar decisões. É uma ferramenta que usa técnicas estatísticas e lógicas para extrair insights de dados. </a:t>
            </a:r>
            <a:endParaRPr lang="pt-BR" sz="2400" b="1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9598AD1-0443-91D8-957F-12CC6E41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633" y="5175870"/>
            <a:ext cx="5314167" cy="53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2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D3EF9062-FB03-0E8A-CB70-DBDA4995E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B77EC58-5945-05BB-0356-A9FCABBE4502}"/>
              </a:ext>
            </a:extLst>
          </p:cNvPr>
          <p:cNvSpPr/>
          <p:nvPr/>
        </p:nvSpPr>
        <p:spPr>
          <a:xfrm>
            <a:off x="1828800" y="0"/>
            <a:ext cx="16459445" cy="163830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" name="Google Shape;59;p2">
            <a:extLst>
              <a:ext uri="{FF2B5EF4-FFF2-40B4-BE49-F238E27FC236}">
                <a16:creationId xmlns:a16="http://schemas.microsoft.com/office/drawing/2014/main" id="{20F0222F-EE10-03B3-DE48-1194F358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>
            <a:extLst>
              <a:ext uri="{FF2B5EF4-FFF2-40B4-BE49-F238E27FC236}">
                <a16:creationId xmlns:a16="http://schemas.microsoft.com/office/drawing/2014/main" id="{1F14EC39-99AD-8375-F40C-DC4B7FC44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667" y="351121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O que vamos ver hoje?</a:t>
            </a:r>
            <a:endParaRPr sz="4800" dirty="0"/>
          </a:p>
        </p:txBody>
      </p:sp>
      <p:sp>
        <p:nvSpPr>
          <p:cNvPr id="2" name="Google Shape;69;p3">
            <a:extLst>
              <a:ext uri="{FF2B5EF4-FFF2-40B4-BE49-F238E27FC236}">
                <a16:creationId xmlns:a16="http://schemas.microsoft.com/office/drawing/2014/main" id="{D10BC01C-9924-E15F-4719-58669422177C}"/>
              </a:ext>
            </a:extLst>
          </p:cNvPr>
          <p:cNvSpPr txBox="1"/>
          <p:nvPr/>
        </p:nvSpPr>
        <p:spPr>
          <a:xfrm>
            <a:off x="1981200" y="2947016"/>
            <a:ext cx="101346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Aprofundando no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python</a:t>
            </a: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O que são frameworks.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Definindo uma função.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Atividade 3: Criando um app de calculadora com chat GPT.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Banco de dados e análise de dados</a:t>
            </a:r>
          </a:p>
          <a:p>
            <a:pPr lvl="3">
              <a:buClr>
                <a:schemeClr val="lt1"/>
              </a:buClr>
              <a:buSzPts val="2200"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Introdução a análise de dados.</a:t>
            </a:r>
          </a:p>
          <a:p>
            <a:pPr lvl="3">
              <a:buClr>
                <a:schemeClr val="lt1"/>
              </a:buClr>
              <a:buSzPts val="2200"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Exemplo de banco de dados.</a:t>
            </a:r>
          </a:p>
          <a:p>
            <a:pPr lvl="3">
              <a:buClr>
                <a:schemeClr val="lt1"/>
              </a:buClr>
              <a:buSzPts val="2200"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Exemplo de análise de dados.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5F9B2D-D8F6-4ED6-9E97-AF758EBA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785" y="3450336"/>
            <a:ext cx="4687228" cy="46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30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11925253" y="8838248"/>
            <a:ext cx="5276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50" dirty="0" err="1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Mini_Curso</a:t>
            </a:r>
            <a:r>
              <a:rPr lang="pt-BR" sz="235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 Introdução a programação</a:t>
            </a:r>
            <a:endParaRPr lang="pt-BR" sz="2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4865794" y="4888955"/>
            <a:ext cx="8556625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700" b="1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INFINITY SCHOOL</a:t>
            </a:r>
            <a:endParaRPr sz="67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5855433" y="5947273"/>
            <a:ext cx="63639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1F4F5"/>
                </a:solidFill>
                <a:latin typeface="Trebuchet MS"/>
                <a:ea typeface="Trebuchet MS"/>
                <a:cs typeface="Trebuchet MS"/>
                <a:sym typeface="Trebuchet MS"/>
              </a:rPr>
              <a:t>V I S U A L	A R T	C R E A T I V E	C E N T E R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1066800" y="425744"/>
            <a:ext cx="16758159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Mercado de Trabalho</a:t>
            </a:r>
            <a:endParaRPr sz="5400" dirty="0"/>
          </a:p>
        </p:txBody>
      </p:sp>
      <p:sp>
        <p:nvSpPr>
          <p:cNvPr id="69" name="Google Shape;69;p3"/>
          <p:cNvSpPr txBox="1"/>
          <p:nvPr/>
        </p:nvSpPr>
        <p:spPr>
          <a:xfrm>
            <a:off x="4076700" y="4007720"/>
            <a:ext cx="101346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Área em constante expansão.</a:t>
            </a:r>
            <a:endParaRPr lang="pt-BR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Mercado de trabalho dinâmico e flexível.</a:t>
            </a:r>
            <a:endParaRPr sz="28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Muitas oportunidades na área de programação (LinkedIn e freelances).</a:t>
            </a: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endParaRPr lang="pt-BR" sz="2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Ótima remuneração (</a:t>
            </a:r>
            <a:r>
              <a:rPr lang="pt-BR" sz="28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Glassdor</a:t>
            </a:r>
            <a:r>
              <a:rPr lang="pt-BR" sz="2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).</a:t>
            </a:r>
            <a:endParaRPr lang="pt-BR" sz="2800" dirty="0"/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endParaRPr sz="28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97724B-95B1-138B-0C49-6115970F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5143500"/>
            <a:ext cx="8212241" cy="82122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2F919B3-6A5A-E8FB-0F1A-2B53EEC4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D0A2453E-9FDC-E0C1-F8B2-351C84FA426C}"/>
              </a:ext>
            </a:extLst>
          </p:cNvPr>
          <p:cNvSpPr/>
          <p:nvPr/>
        </p:nvSpPr>
        <p:spPr>
          <a:xfrm>
            <a:off x="1828800" y="0"/>
            <a:ext cx="16459445" cy="163830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" name="Google Shape;59;p2">
            <a:extLst>
              <a:ext uri="{FF2B5EF4-FFF2-40B4-BE49-F238E27FC236}">
                <a16:creationId xmlns:a16="http://schemas.microsoft.com/office/drawing/2014/main" id="{E7CC156B-8783-8483-B075-C2ED898B56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>
            <a:extLst>
              <a:ext uri="{FF2B5EF4-FFF2-40B4-BE49-F238E27FC236}">
                <a16:creationId xmlns:a16="http://schemas.microsoft.com/office/drawing/2014/main" id="{4BE05FCF-09D9-E7B7-C0E7-0558A65F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9" y="412081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As linguagens mais utilizadas</a:t>
            </a:r>
            <a:endParaRPr sz="4800"/>
          </a:p>
        </p:txBody>
      </p:sp>
      <p:pic>
        <p:nvPicPr>
          <p:cNvPr id="61" name="Google Shape;61;p2" descr="Confira quais foram as linguagens de programação mais usadas em ...">
            <a:extLst>
              <a:ext uri="{FF2B5EF4-FFF2-40B4-BE49-F238E27FC236}">
                <a16:creationId xmlns:a16="http://schemas.microsoft.com/office/drawing/2014/main" id="{968ED031-1B46-3511-4AB5-A640AB7155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790700"/>
            <a:ext cx="14859000" cy="8354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22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904999" y="0"/>
            <a:ext cx="16383245" cy="1846177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1066800" y="425744"/>
            <a:ext cx="16758159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/>
              <a:t>Áreas de atuação</a:t>
            </a:r>
            <a:endParaRPr sz="5400"/>
          </a:p>
        </p:txBody>
      </p:sp>
      <p:sp>
        <p:nvSpPr>
          <p:cNvPr id="69" name="Google Shape;69;p3"/>
          <p:cNvSpPr txBox="1"/>
          <p:nvPr/>
        </p:nvSpPr>
        <p:spPr>
          <a:xfrm>
            <a:off x="1981200" y="2947016"/>
            <a:ext cx="10134600" cy="60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Front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a parte visual de um site.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HTML, CSS, Javascript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Back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os códigos de um programa.</a:t>
            </a:r>
            <a:endParaRPr dirty="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Python, Javascript, Java, C#</a:t>
            </a:r>
            <a:endParaRPr dirty="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Desenvolvedor Full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stack</a:t>
            </a:r>
            <a:endParaRPr sz="22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2"/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desenvolver a parte de front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end. </a:t>
            </a:r>
            <a:r>
              <a:rPr lang="pt-BR" sz="20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pt-BR" sz="20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Lashise</a:t>
            </a:r>
            <a:r>
              <a:rPr lang="pt-BR" sz="20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lang="pt-BR" sz="2000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Cientista e analista de dados</a:t>
            </a:r>
            <a:endParaRPr b="1"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extrair, “limpar” e analisar os dados.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Linguagens mais utilizadas: </a:t>
            </a:r>
            <a:r>
              <a:rPr lang="pt-BR" sz="22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Pyhton</a:t>
            </a: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SQL, Java</a:t>
            </a:r>
            <a:endParaRPr dirty="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2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QA (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Quality</a:t>
            </a: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2200" b="1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Assurance</a:t>
            </a:r>
            <a:r>
              <a:rPr lang="pt-BR" sz="22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1" dirty="0"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Responsável por testar os códigos e procurar bugs em sistemas.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4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49"/>
                </a:lnTo>
                <a:lnTo>
                  <a:pt x="0" y="299204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/>
          <p:nvPr/>
        </p:nvSpPr>
        <p:spPr>
          <a:xfrm>
            <a:off x="2257419" y="4013603"/>
            <a:ext cx="3689350" cy="4427220"/>
          </a:xfrm>
          <a:custGeom>
            <a:avLst/>
            <a:gdLst/>
            <a:ahLst/>
            <a:cxnLst/>
            <a:rect l="l" t="t" r="r" b="b"/>
            <a:pathLst>
              <a:path w="3689350" h="4427220" extrusionOk="0">
                <a:moveTo>
                  <a:pt x="3689076" y="4426892"/>
                </a:moveTo>
                <a:lnTo>
                  <a:pt x="0" y="4426892"/>
                </a:lnTo>
                <a:lnTo>
                  <a:pt x="0" y="0"/>
                </a:lnTo>
                <a:lnTo>
                  <a:pt x="1551072" y="0"/>
                </a:lnTo>
                <a:lnTo>
                  <a:pt x="2025144" y="230567"/>
                </a:lnTo>
                <a:lnTo>
                  <a:pt x="2194608" y="737815"/>
                </a:lnTo>
                <a:lnTo>
                  <a:pt x="2194707" y="771593"/>
                </a:lnTo>
                <a:lnTo>
                  <a:pt x="2194824" y="811690"/>
                </a:lnTo>
                <a:lnTo>
                  <a:pt x="2194948" y="853830"/>
                </a:lnTo>
                <a:lnTo>
                  <a:pt x="2195057" y="891260"/>
                </a:lnTo>
                <a:lnTo>
                  <a:pt x="2195172" y="930547"/>
                </a:lnTo>
                <a:lnTo>
                  <a:pt x="2195286" y="969379"/>
                </a:lnTo>
                <a:lnTo>
                  <a:pt x="2195398" y="1007662"/>
                </a:lnTo>
                <a:lnTo>
                  <a:pt x="2195516" y="1048176"/>
                </a:lnTo>
                <a:lnTo>
                  <a:pt x="2195641" y="1090815"/>
                </a:lnTo>
                <a:lnTo>
                  <a:pt x="2195766" y="1133304"/>
                </a:lnTo>
                <a:lnTo>
                  <a:pt x="2195863" y="1166647"/>
                </a:lnTo>
                <a:lnTo>
                  <a:pt x="2195970" y="1203187"/>
                </a:lnTo>
                <a:lnTo>
                  <a:pt x="2196093" y="1245063"/>
                </a:lnTo>
                <a:lnTo>
                  <a:pt x="2166225" y="1475630"/>
                </a:lnTo>
                <a:lnTo>
                  <a:pt x="3178123" y="1475630"/>
                </a:lnTo>
                <a:lnTo>
                  <a:pt x="3199875" y="1481755"/>
                </a:lnTo>
                <a:lnTo>
                  <a:pt x="3241304" y="1495005"/>
                </a:lnTo>
                <a:lnTo>
                  <a:pt x="3281571" y="1509572"/>
                </a:lnTo>
                <a:lnTo>
                  <a:pt x="3320573" y="1525484"/>
                </a:lnTo>
                <a:lnTo>
                  <a:pt x="3358206" y="1542768"/>
                </a:lnTo>
                <a:lnTo>
                  <a:pt x="3394365" y="1561453"/>
                </a:lnTo>
                <a:lnTo>
                  <a:pt x="3428947" y="1581568"/>
                </a:lnTo>
                <a:lnTo>
                  <a:pt x="3461846" y="1603140"/>
                </a:lnTo>
                <a:lnTo>
                  <a:pt x="3492960" y="1626197"/>
                </a:lnTo>
                <a:lnTo>
                  <a:pt x="3522183" y="1650768"/>
                </a:lnTo>
                <a:lnTo>
                  <a:pt x="3574541" y="1704562"/>
                </a:lnTo>
                <a:lnTo>
                  <a:pt x="3618088" y="1764749"/>
                </a:lnTo>
                <a:lnTo>
                  <a:pt x="3651989" y="1831554"/>
                </a:lnTo>
                <a:lnTo>
                  <a:pt x="3665063" y="1867507"/>
                </a:lnTo>
                <a:lnTo>
                  <a:pt x="3675412" y="1905200"/>
                </a:lnTo>
                <a:lnTo>
                  <a:pt x="3682934" y="1944660"/>
                </a:lnTo>
                <a:lnTo>
                  <a:pt x="3687523" y="1985914"/>
                </a:lnTo>
                <a:lnTo>
                  <a:pt x="3689076" y="2028992"/>
                </a:lnTo>
                <a:lnTo>
                  <a:pt x="3689076" y="2213446"/>
                </a:lnTo>
                <a:lnTo>
                  <a:pt x="1660084" y="2213446"/>
                </a:lnTo>
                <a:lnTo>
                  <a:pt x="737815" y="2619429"/>
                </a:lnTo>
                <a:lnTo>
                  <a:pt x="737815" y="2914370"/>
                </a:lnTo>
                <a:lnTo>
                  <a:pt x="1660084" y="3320169"/>
                </a:lnTo>
                <a:lnTo>
                  <a:pt x="3689076" y="3320169"/>
                </a:lnTo>
                <a:lnTo>
                  <a:pt x="3689076" y="4426892"/>
                </a:lnTo>
                <a:close/>
              </a:path>
              <a:path w="3689350" h="4427220" extrusionOk="0">
                <a:moveTo>
                  <a:pt x="2565568" y="1065589"/>
                </a:moveTo>
                <a:lnTo>
                  <a:pt x="2570249" y="1028652"/>
                </a:lnTo>
                <a:lnTo>
                  <a:pt x="2573604" y="988689"/>
                </a:lnTo>
                <a:lnTo>
                  <a:pt x="2575621" y="946019"/>
                </a:lnTo>
                <a:lnTo>
                  <a:pt x="2576289" y="900960"/>
                </a:lnTo>
                <a:lnTo>
                  <a:pt x="2575597" y="853830"/>
                </a:lnTo>
                <a:lnTo>
                  <a:pt x="2573535" y="804947"/>
                </a:lnTo>
                <a:lnTo>
                  <a:pt x="2570092" y="754628"/>
                </a:lnTo>
                <a:lnTo>
                  <a:pt x="2565256" y="703192"/>
                </a:lnTo>
                <a:lnTo>
                  <a:pt x="2559042" y="651166"/>
                </a:lnTo>
                <a:lnTo>
                  <a:pt x="2551364" y="598241"/>
                </a:lnTo>
                <a:lnTo>
                  <a:pt x="2542285" y="545362"/>
                </a:lnTo>
                <a:lnTo>
                  <a:pt x="2531771" y="492637"/>
                </a:lnTo>
                <a:lnTo>
                  <a:pt x="2519810" y="440386"/>
                </a:lnTo>
                <a:lnTo>
                  <a:pt x="2506391" y="388925"/>
                </a:lnTo>
                <a:lnTo>
                  <a:pt x="2491503" y="338573"/>
                </a:lnTo>
                <a:lnTo>
                  <a:pt x="2475135" y="289647"/>
                </a:lnTo>
                <a:lnTo>
                  <a:pt x="2457277" y="242467"/>
                </a:lnTo>
                <a:lnTo>
                  <a:pt x="2437918" y="197349"/>
                </a:lnTo>
                <a:lnTo>
                  <a:pt x="2417046" y="154613"/>
                </a:lnTo>
                <a:lnTo>
                  <a:pt x="2394650" y="114575"/>
                </a:lnTo>
                <a:lnTo>
                  <a:pt x="2370721" y="77553"/>
                </a:lnTo>
                <a:lnTo>
                  <a:pt x="2345246" y="43867"/>
                </a:lnTo>
                <a:lnTo>
                  <a:pt x="2318216" y="13834"/>
                </a:lnTo>
                <a:lnTo>
                  <a:pt x="2351754" y="32401"/>
                </a:lnTo>
                <a:lnTo>
                  <a:pt x="2386451" y="52925"/>
                </a:lnTo>
                <a:lnTo>
                  <a:pt x="2422222" y="75312"/>
                </a:lnTo>
                <a:lnTo>
                  <a:pt x="2458986" y="99471"/>
                </a:lnTo>
                <a:lnTo>
                  <a:pt x="2496660" y="125308"/>
                </a:lnTo>
                <a:lnTo>
                  <a:pt x="2535162" y="152730"/>
                </a:lnTo>
                <a:lnTo>
                  <a:pt x="2574409" y="181645"/>
                </a:lnTo>
                <a:lnTo>
                  <a:pt x="2614319" y="211960"/>
                </a:lnTo>
                <a:lnTo>
                  <a:pt x="2654808" y="243582"/>
                </a:lnTo>
                <a:lnTo>
                  <a:pt x="2695796" y="276419"/>
                </a:lnTo>
                <a:lnTo>
                  <a:pt x="2737198" y="310377"/>
                </a:lnTo>
                <a:lnTo>
                  <a:pt x="2778933" y="345364"/>
                </a:lnTo>
                <a:lnTo>
                  <a:pt x="2820918" y="381287"/>
                </a:lnTo>
                <a:lnTo>
                  <a:pt x="2863070" y="418053"/>
                </a:lnTo>
                <a:lnTo>
                  <a:pt x="2905308" y="455570"/>
                </a:lnTo>
                <a:lnTo>
                  <a:pt x="2947548" y="493745"/>
                </a:lnTo>
                <a:lnTo>
                  <a:pt x="2989708" y="532485"/>
                </a:lnTo>
                <a:lnTo>
                  <a:pt x="3031706" y="571697"/>
                </a:lnTo>
                <a:lnTo>
                  <a:pt x="3073459" y="611288"/>
                </a:lnTo>
                <a:lnTo>
                  <a:pt x="3114885" y="651166"/>
                </a:lnTo>
                <a:lnTo>
                  <a:pt x="3155900" y="691238"/>
                </a:lnTo>
                <a:lnTo>
                  <a:pt x="3196423" y="731411"/>
                </a:lnTo>
                <a:lnTo>
                  <a:pt x="3236371" y="771593"/>
                </a:lnTo>
                <a:lnTo>
                  <a:pt x="3275662" y="811690"/>
                </a:lnTo>
                <a:lnTo>
                  <a:pt x="3314213" y="851610"/>
                </a:lnTo>
                <a:lnTo>
                  <a:pt x="3351941" y="891260"/>
                </a:lnTo>
                <a:lnTo>
                  <a:pt x="3388765" y="930547"/>
                </a:lnTo>
                <a:lnTo>
                  <a:pt x="3424601" y="969379"/>
                </a:lnTo>
                <a:lnTo>
                  <a:pt x="3459367" y="1007662"/>
                </a:lnTo>
                <a:lnTo>
                  <a:pt x="3486747" y="1038324"/>
                </a:lnTo>
                <a:lnTo>
                  <a:pt x="2814989" y="1038324"/>
                </a:lnTo>
                <a:lnTo>
                  <a:pt x="2763421" y="1039556"/>
                </a:lnTo>
                <a:lnTo>
                  <a:pt x="2712520" y="1042811"/>
                </a:lnTo>
                <a:lnTo>
                  <a:pt x="2662461" y="1048176"/>
                </a:lnTo>
                <a:lnTo>
                  <a:pt x="2613419" y="1055740"/>
                </a:lnTo>
                <a:lnTo>
                  <a:pt x="2565568" y="1065589"/>
                </a:lnTo>
                <a:close/>
              </a:path>
              <a:path w="3689350" h="4427220" extrusionOk="0">
                <a:moveTo>
                  <a:pt x="3689076" y="1283060"/>
                </a:moveTo>
                <a:lnTo>
                  <a:pt x="3624351" y="1242224"/>
                </a:lnTo>
                <a:lnTo>
                  <a:pt x="3588183" y="1222437"/>
                </a:lnTo>
                <a:lnTo>
                  <a:pt x="3549710" y="1203187"/>
                </a:lnTo>
                <a:lnTo>
                  <a:pt x="3509109" y="1184561"/>
                </a:lnTo>
                <a:lnTo>
                  <a:pt x="3466553" y="1166647"/>
                </a:lnTo>
                <a:lnTo>
                  <a:pt x="3422217" y="1149532"/>
                </a:lnTo>
                <a:lnTo>
                  <a:pt x="3376277" y="1133304"/>
                </a:lnTo>
                <a:lnTo>
                  <a:pt x="3328906" y="1118051"/>
                </a:lnTo>
                <a:lnTo>
                  <a:pt x="3280280" y="1103858"/>
                </a:lnTo>
                <a:lnTo>
                  <a:pt x="3230573" y="1090815"/>
                </a:lnTo>
                <a:lnTo>
                  <a:pt x="3179961" y="1079008"/>
                </a:lnTo>
                <a:lnTo>
                  <a:pt x="3128617" y="1068525"/>
                </a:lnTo>
                <a:lnTo>
                  <a:pt x="3076717" y="1059454"/>
                </a:lnTo>
                <a:lnTo>
                  <a:pt x="3024435" y="1051881"/>
                </a:lnTo>
                <a:lnTo>
                  <a:pt x="2971947" y="1045894"/>
                </a:lnTo>
                <a:lnTo>
                  <a:pt x="2919427" y="1041580"/>
                </a:lnTo>
                <a:lnTo>
                  <a:pt x="2867049" y="1039028"/>
                </a:lnTo>
                <a:lnTo>
                  <a:pt x="2814989" y="1038324"/>
                </a:lnTo>
                <a:lnTo>
                  <a:pt x="3486747" y="1038324"/>
                </a:lnTo>
                <a:lnTo>
                  <a:pt x="3525359" y="1082213"/>
                </a:lnTo>
                <a:lnTo>
                  <a:pt x="3556420" y="1118295"/>
                </a:lnTo>
                <a:lnTo>
                  <a:pt x="3586081" y="1153458"/>
                </a:lnTo>
                <a:lnTo>
                  <a:pt x="3614260" y="1187609"/>
                </a:lnTo>
                <a:lnTo>
                  <a:pt x="3640874" y="1220655"/>
                </a:lnTo>
                <a:lnTo>
                  <a:pt x="3665840" y="1252503"/>
                </a:lnTo>
                <a:lnTo>
                  <a:pt x="3689076" y="1283060"/>
                </a:lnTo>
                <a:close/>
              </a:path>
              <a:path w="3689350" h="4427220" extrusionOk="0">
                <a:moveTo>
                  <a:pt x="3178123" y="1475630"/>
                </a:moveTo>
                <a:lnTo>
                  <a:pt x="2166225" y="1475630"/>
                </a:lnTo>
                <a:lnTo>
                  <a:pt x="2205600" y="1466368"/>
                </a:lnTo>
                <a:lnTo>
                  <a:pt x="2246211" y="1457775"/>
                </a:lnTo>
                <a:lnTo>
                  <a:pt x="2287952" y="1449880"/>
                </a:lnTo>
                <a:lnTo>
                  <a:pt x="2330720" y="1442710"/>
                </a:lnTo>
                <a:lnTo>
                  <a:pt x="2374412" y="1436293"/>
                </a:lnTo>
                <a:lnTo>
                  <a:pt x="2418921" y="1430659"/>
                </a:lnTo>
                <a:lnTo>
                  <a:pt x="2464146" y="1425834"/>
                </a:lnTo>
                <a:lnTo>
                  <a:pt x="2509980" y="1421847"/>
                </a:lnTo>
                <a:lnTo>
                  <a:pt x="2556321" y="1418727"/>
                </a:lnTo>
                <a:lnTo>
                  <a:pt x="2603063" y="1416501"/>
                </a:lnTo>
                <a:lnTo>
                  <a:pt x="2650103" y="1415197"/>
                </a:lnTo>
                <a:lnTo>
                  <a:pt x="2697336" y="1414844"/>
                </a:lnTo>
                <a:lnTo>
                  <a:pt x="2744659" y="1415470"/>
                </a:lnTo>
                <a:lnTo>
                  <a:pt x="2791967" y="1417103"/>
                </a:lnTo>
                <a:lnTo>
                  <a:pt x="2839156" y="1419771"/>
                </a:lnTo>
                <a:lnTo>
                  <a:pt x="2886121" y="1423502"/>
                </a:lnTo>
                <a:lnTo>
                  <a:pt x="2932759" y="1428324"/>
                </a:lnTo>
                <a:lnTo>
                  <a:pt x="2978965" y="1434266"/>
                </a:lnTo>
                <a:lnTo>
                  <a:pt x="3024636" y="1441356"/>
                </a:lnTo>
                <a:lnTo>
                  <a:pt x="3069666" y="1449622"/>
                </a:lnTo>
                <a:lnTo>
                  <a:pt x="3113953" y="1459091"/>
                </a:lnTo>
                <a:lnTo>
                  <a:pt x="3157390" y="1469793"/>
                </a:lnTo>
                <a:lnTo>
                  <a:pt x="3178123" y="1475630"/>
                </a:lnTo>
                <a:close/>
              </a:path>
              <a:path w="3689350" h="4427220" extrusionOk="0">
                <a:moveTo>
                  <a:pt x="2028992" y="3320169"/>
                </a:moveTo>
                <a:lnTo>
                  <a:pt x="1660084" y="3320169"/>
                </a:lnTo>
                <a:lnTo>
                  <a:pt x="1660084" y="3015266"/>
                </a:lnTo>
                <a:lnTo>
                  <a:pt x="1064483" y="2766807"/>
                </a:lnTo>
                <a:lnTo>
                  <a:pt x="1660084" y="2517610"/>
                </a:lnTo>
                <a:lnTo>
                  <a:pt x="1660084" y="2213446"/>
                </a:lnTo>
                <a:lnTo>
                  <a:pt x="2028992" y="2213446"/>
                </a:lnTo>
                <a:lnTo>
                  <a:pt x="2028992" y="2517610"/>
                </a:lnTo>
                <a:lnTo>
                  <a:pt x="2624593" y="2766807"/>
                </a:lnTo>
                <a:lnTo>
                  <a:pt x="2028992" y="3015266"/>
                </a:lnTo>
                <a:lnTo>
                  <a:pt x="2028992" y="3320169"/>
                </a:lnTo>
                <a:close/>
              </a:path>
              <a:path w="3689350" h="4427220" extrusionOk="0">
                <a:moveTo>
                  <a:pt x="3689076" y="3320169"/>
                </a:moveTo>
                <a:lnTo>
                  <a:pt x="2028992" y="3320169"/>
                </a:lnTo>
                <a:lnTo>
                  <a:pt x="2951261" y="2914186"/>
                </a:lnTo>
                <a:lnTo>
                  <a:pt x="2951261" y="2619429"/>
                </a:lnTo>
                <a:lnTo>
                  <a:pt x="2028992" y="2213446"/>
                </a:lnTo>
                <a:lnTo>
                  <a:pt x="3689076" y="2213446"/>
                </a:lnTo>
                <a:lnTo>
                  <a:pt x="3689076" y="3320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5"/>
          <p:cNvSpPr txBox="1"/>
          <p:nvPr/>
        </p:nvSpPr>
        <p:spPr>
          <a:xfrm>
            <a:off x="6648843" y="4322734"/>
            <a:ext cx="8241665" cy="3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02235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 introdução à lógica da programação ensina como os computadores resolvem problemas através de uma sequência organizada de instruções.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sobre pensar e separar problemas complexos em partes menores de forma estruturada para criar algoritmos eficientes.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None/>
            </a:pP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12700" marR="56896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Essa prática melhora as habilidades de resolução de problemas, fundamentais para o sucesso na programação.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-228600" y="1094689"/>
            <a:ext cx="16758159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9963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Introdução: Lógica de programação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>
            <a:off x="1888735" y="0"/>
            <a:ext cx="16399510" cy="2992120"/>
          </a:xfrm>
          <a:custGeom>
            <a:avLst/>
            <a:gdLst/>
            <a:ahLst/>
            <a:cxnLst/>
            <a:rect l="l" t="t" r="r" b="b"/>
            <a:pathLst>
              <a:path w="16399510" h="2992120" extrusionOk="0">
                <a:moveTo>
                  <a:pt x="0" y="2992059"/>
                </a:moveTo>
                <a:lnTo>
                  <a:pt x="0" y="0"/>
                </a:lnTo>
                <a:lnTo>
                  <a:pt x="16399262" y="0"/>
                </a:lnTo>
                <a:lnTo>
                  <a:pt x="16399262" y="2992059"/>
                </a:lnTo>
                <a:lnTo>
                  <a:pt x="0" y="2992059"/>
                </a:lnTo>
                <a:close/>
              </a:path>
            </a:pathLst>
          </a:custGeom>
          <a:solidFill>
            <a:srgbClr val="AB40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/>
          <p:nvPr/>
        </p:nvSpPr>
        <p:spPr>
          <a:xfrm>
            <a:off x="11772104" y="9278825"/>
            <a:ext cx="1882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rPr>
              <a:t>Solução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8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Algoritmo</a:t>
            </a:r>
            <a:endParaRPr sz="6500"/>
          </a:p>
        </p:txBody>
      </p:sp>
      <p:sp>
        <p:nvSpPr>
          <p:cNvPr id="96" name="Google Shape;96;p8"/>
          <p:cNvSpPr txBox="1"/>
          <p:nvPr/>
        </p:nvSpPr>
        <p:spPr>
          <a:xfrm>
            <a:off x="1875812" y="3321746"/>
            <a:ext cx="1171829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Um algoritmo é uma sequência finita de instruções claras e definidas, projetadas para realizar uma tarefa específica ou resolver um problema, com cada passo sendo executável em um tempo finito.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1875812" y="4435550"/>
            <a:ext cx="7718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Os algoritmos são cruciais na programação porque: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1875812" y="5121665"/>
            <a:ext cx="7875905" cy="414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Estruturação de Soluções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Abordagem estruturada para resolver problemas complexos.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Reutilização de Código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Algoritmos bem projetados podem ser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reutilizados, economizando tempo e esforço.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Otimização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 eficiência do programa depende da eficácia dos algoritmos.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Claridade e Manutenção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Algoritmos bem definidos tornam o código mais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claro e fácil de manter, facilitando a colaboração.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11670527" y="4444900"/>
            <a:ext cx="20898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74A3A"/>
                </a:solidFill>
                <a:latin typeface="Arial Black"/>
                <a:ea typeface="Arial Black"/>
                <a:cs typeface="Arial Black"/>
                <a:sym typeface="Arial Black"/>
              </a:rPr>
              <a:t>Problema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12338684" y="5021895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1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13631718" y="7677852"/>
            <a:ext cx="1395095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Tentativa 3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12899020" y="5525295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2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13631718" y="6062747"/>
            <a:ext cx="950594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Etapa 3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1805701" y="5047813"/>
            <a:ext cx="0" cy="4154170"/>
          </a:xfrm>
          <a:custGeom>
            <a:avLst/>
            <a:gdLst/>
            <a:ahLst/>
            <a:cxnLst/>
            <a:rect l="l" t="t" r="r" b="b"/>
            <a:pathLst>
              <a:path w="120000" h="4154170" extrusionOk="0">
                <a:moveTo>
                  <a:pt x="0" y="4153908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C74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2361325" y="5424116"/>
            <a:ext cx="0" cy="3601085"/>
          </a:xfrm>
          <a:custGeom>
            <a:avLst/>
            <a:gdLst/>
            <a:ahLst/>
            <a:cxnLst/>
            <a:rect l="l" t="t" r="r" b="b"/>
            <a:pathLst>
              <a:path w="120000" h="3601084" extrusionOk="0">
                <a:moveTo>
                  <a:pt x="0" y="3600728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2921656" y="5920387"/>
            <a:ext cx="0" cy="2290445"/>
          </a:xfrm>
          <a:custGeom>
            <a:avLst/>
            <a:gdLst/>
            <a:ahLst/>
            <a:cxnLst/>
            <a:rect l="l" t="t" r="r" b="b"/>
            <a:pathLst>
              <a:path w="120000" h="2290445" extrusionOk="0">
                <a:moveTo>
                  <a:pt x="0" y="2290307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3654363" y="6457909"/>
            <a:ext cx="0" cy="1158240"/>
          </a:xfrm>
          <a:custGeom>
            <a:avLst/>
            <a:gdLst/>
            <a:ahLst/>
            <a:cxnLst/>
            <a:rect l="l" t="t" r="r" b="b"/>
            <a:pathLst>
              <a:path w="120000" h="1158240" extrusionOk="0">
                <a:moveTo>
                  <a:pt x="0" y="1158005"/>
                </a:moveTo>
                <a:lnTo>
                  <a:pt x="0" y="0"/>
                </a:lnTo>
              </a:path>
            </a:pathLst>
          </a:custGeom>
          <a:noFill/>
          <a:ln w="19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 txBox="1"/>
          <p:nvPr/>
        </p:nvSpPr>
        <p:spPr>
          <a:xfrm>
            <a:off x="10975550" y="4052000"/>
            <a:ext cx="347400" cy="9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00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363636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1491196" y="4507248"/>
            <a:ext cx="0" cy="5168265"/>
          </a:xfrm>
          <a:custGeom>
            <a:avLst/>
            <a:gdLst/>
            <a:ahLst/>
            <a:cxnLst/>
            <a:rect l="l" t="t" r="r" b="b"/>
            <a:pathLst>
              <a:path w="120000" h="5168265" extrusionOk="0">
                <a:moveTo>
                  <a:pt x="0" y="5168113"/>
                </a:move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97" y="8796337"/>
            <a:ext cx="923924" cy="92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0"/>
          <p:cNvGrpSpPr/>
          <p:nvPr/>
        </p:nvGrpSpPr>
        <p:grpSpPr>
          <a:xfrm>
            <a:off x="7511076" y="4242009"/>
            <a:ext cx="3579301" cy="4154170"/>
            <a:chOff x="7511076" y="4242009"/>
            <a:chExt cx="3579301" cy="4154170"/>
          </a:xfrm>
        </p:grpSpPr>
        <p:pic>
          <p:nvPicPr>
            <p:cNvPr id="116" name="Google Shape;116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11076" y="4643062"/>
              <a:ext cx="2572402" cy="3350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0"/>
            <p:cNvSpPr/>
            <p:nvPr/>
          </p:nvSpPr>
          <p:spPr>
            <a:xfrm>
              <a:off x="9066632" y="4458321"/>
              <a:ext cx="2023745" cy="3723004"/>
            </a:xfrm>
            <a:custGeom>
              <a:avLst/>
              <a:gdLst/>
              <a:ahLst/>
              <a:cxnLst/>
              <a:rect l="l" t="t" r="r" b="b"/>
              <a:pathLst>
                <a:path w="2023745" h="3723004" extrusionOk="0">
                  <a:moveTo>
                    <a:pt x="155435" y="0"/>
                  </a:moveTo>
                  <a:lnTo>
                    <a:pt x="0" y="0"/>
                  </a:lnTo>
                  <a:lnTo>
                    <a:pt x="0" y="3722471"/>
                  </a:lnTo>
                  <a:lnTo>
                    <a:pt x="155435" y="3722471"/>
                  </a:lnTo>
                  <a:lnTo>
                    <a:pt x="155435" y="0"/>
                  </a:lnTo>
                  <a:close/>
                </a:path>
                <a:path w="2023745" h="3723004" extrusionOk="0">
                  <a:moveTo>
                    <a:pt x="2023249" y="0"/>
                  </a:moveTo>
                  <a:lnTo>
                    <a:pt x="250685" y="0"/>
                  </a:lnTo>
                  <a:lnTo>
                    <a:pt x="250685" y="3722471"/>
                  </a:lnTo>
                  <a:lnTo>
                    <a:pt x="2023249" y="3722471"/>
                  </a:lnTo>
                  <a:lnTo>
                    <a:pt x="202324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9269698" y="4242009"/>
              <a:ext cx="0" cy="4154170"/>
            </a:xfrm>
            <a:custGeom>
              <a:avLst/>
              <a:gdLst/>
              <a:ahLst/>
              <a:cxnLst/>
              <a:rect l="l" t="t" r="r" b="b"/>
              <a:pathLst>
                <a:path w="120000" h="4154170" extrusionOk="0">
                  <a:moveTo>
                    <a:pt x="0" y="4153908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C74A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9684629" y="4667638"/>
              <a:ext cx="0" cy="3302635"/>
            </a:xfrm>
            <a:custGeom>
              <a:avLst/>
              <a:gdLst/>
              <a:ahLst/>
              <a:cxnLst/>
              <a:rect l="l" t="t" r="r" b="b"/>
              <a:pathLst>
                <a:path w="120000" h="3302634" extrusionOk="0">
                  <a:moveTo>
                    <a:pt x="0" y="3302630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0099569" y="5173797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w="120000" h="2290445" extrusionOk="0">
                  <a:moveTo>
                    <a:pt x="0" y="2290307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0514566" y="5849441"/>
              <a:ext cx="0" cy="939165"/>
            </a:xfrm>
            <a:custGeom>
              <a:avLst/>
              <a:gdLst/>
              <a:ahLst/>
              <a:cxnLst/>
              <a:rect l="l" t="t" r="r" b="b"/>
              <a:pathLst>
                <a:path w="120000" h="939165" extrusionOk="0">
                  <a:moveTo>
                    <a:pt x="0" y="939132"/>
                  </a:moveTo>
                  <a:lnTo>
                    <a:pt x="0" y="0"/>
                  </a:lnTo>
                </a:path>
              </a:pathLst>
            </a:custGeom>
            <a:noFill/>
            <a:ln w="95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1377441" y="945657"/>
            <a:ext cx="15533116" cy="105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425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/>
              <a:t>Lógica X Algoritmo</a:t>
            </a:r>
            <a:endParaRPr sz="6500"/>
          </a:p>
        </p:txBody>
      </p:sp>
      <p:sp>
        <p:nvSpPr>
          <p:cNvPr id="123" name="Google Shape;123;p10"/>
          <p:cNvSpPr txBox="1"/>
          <p:nvPr/>
        </p:nvSpPr>
        <p:spPr>
          <a:xfrm>
            <a:off x="4218833" y="2675078"/>
            <a:ext cx="9850755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7640" marR="5080" lvl="0" indent="-155575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Enquanto a lógica fornece a base teórica para a resolução de problemas, os algoritmos são a aplicação prática dessa lógica em passos bem definidos.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1875792" y="4433600"/>
            <a:ext cx="15531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Lógica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1875812" y="5351720"/>
            <a:ext cx="4632325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Refere-se ao processo de raciocínio estruturado e sistemático para resolver problemas.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875812" y="6848117"/>
            <a:ext cx="462788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Envolve a formulação de premissas e a derivação de conclusões válidas a partir dessas premissas.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11757931" y="5351720"/>
            <a:ext cx="53848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Tahoma"/>
                <a:ea typeface="Tahoma"/>
                <a:cs typeface="Tahoma"/>
                <a:sym typeface="Tahoma"/>
              </a:rPr>
              <a:t>É uma sequência finita de instruções ou passos bem definidos, projetados para realizar uma tarefa específica ou resolver um problema com base na lógica.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1757922" y="4433600"/>
            <a:ext cx="20910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5FFF5"/>
                </a:solidFill>
                <a:latin typeface="Arial Black"/>
                <a:ea typeface="Arial Black"/>
                <a:cs typeface="Arial Black"/>
                <a:sym typeface="Arial Black"/>
              </a:rPr>
              <a:t>Algoritmo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2314</Words>
  <Application>Microsoft Office PowerPoint</Application>
  <PresentationFormat>Personalizar</PresentationFormat>
  <Paragraphs>326</Paragraphs>
  <Slides>30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Fira Code</vt:lpstr>
      <vt:lpstr>Arial Black</vt:lpstr>
      <vt:lpstr>Trebuchet MS</vt:lpstr>
      <vt:lpstr>Tahoma</vt:lpstr>
      <vt:lpstr>Office Theme</vt:lpstr>
      <vt:lpstr>Apresentação do PowerPoint</vt:lpstr>
      <vt:lpstr>O que vamos ver hoje?</vt:lpstr>
      <vt:lpstr>O que vamos ver hoje?</vt:lpstr>
      <vt:lpstr>Mercado de Trabalho</vt:lpstr>
      <vt:lpstr>As linguagens mais utilizadas</vt:lpstr>
      <vt:lpstr>Áreas de atuação</vt:lpstr>
      <vt:lpstr>Introdução: Lógica de programação</vt:lpstr>
      <vt:lpstr>Algoritmo</vt:lpstr>
      <vt:lpstr>Lógica X Algoritmo</vt:lpstr>
      <vt:lpstr>Importância da lógica</vt:lpstr>
      <vt:lpstr>Tipos de Variáveis</vt:lpstr>
      <vt:lpstr>Comandos básicos do python</vt:lpstr>
      <vt:lpstr>ATIVIDADE PRÁTICA</vt:lpstr>
      <vt:lpstr>Conceitos básicos: IA</vt:lpstr>
      <vt:lpstr>Você já utilizou IA hoje?</vt:lpstr>
      <vt:lpstr>Prompt</vt:lpstr>
      <vt:lpstr>Fundamentos de um bom prompt</vt:lpstr>
      <vt:lpstr>Como funciona uma IA?</vt:lpstr>
      <vt:lpstr>Apresentação do PowerPoint</vt:lpstr>
      <vt:lpstr>Vamos testar algumas IA’s?</vt:lpstr>
      <vt:lpstr>Agora é com você!</vt:lpstr>
      <vt:lpstr>Funções com python</vt:lpstr>
      <vt:lpstr>Funções com python</vt:lpstr>
      <vt:lpstr>O que são frameworks?</vt:lpstr>
      <vt:lpstr>Frameworks</vt:lpstr>
      <vt:lpstr>Framework: Flet</vt:lpstr>
      <vt:lpstr>Instalando o Flet</vt:lpstr>
      <vt:lpstr>Criando a Calculadora com Flet e GPT</vt:lpstr>
      <vt:lpstr>Introdução a análise de dados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Pesquisa Infinity School</dc:creator>
  <cp:lastModifiedBy>Francisco Wanderer</cp:lastModifiedBy>
  <cp:revision>4</cp:revision>
  <dcterms:created xsi:type="dcterms:W3CDTF">2025-02-12T12:39:19Z</dcterms:created>
  <dcterms:modified xsi:type="dcterms:W3CDTF">2025-02-21T16:12:11Z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2024-08-12T00:00:00Z</vt:filetime>
  </property>
  <property fmtid="{D5CDD505-2E9C-101B-9397-08002B2CF9AE}" pid="3" name="Creator">
    <vt:lpwstr>Canva</vt:lpwstr>
  </property>
  <property fmtid="{D5CDD505-2E9C-101B-9397-08002B2CF9AE}" pid="4" name="LastSaved">
    <vt:filetime>2025-02-12T00:00:00Z</vt:filetime>
  </property>
  <property fmtid="{D5CDD505-2E9C-101B-9397-08002B2CF9AE}" pid="5" name="Producer">
    <vt:lpwstr>Canva</vt:lpwstr>
  </property>
</Properties>
</file>